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43891200" cy="31089600"/>
  <p:notesSz cx="6997700" cy="9271000"/>
  <p:defaultTextStyle>
    <a:defPPr>
      <a:defRPr lang="en-US"/>
    </a:defPPr>
    <a:lvl1pPr algn="l" rtl="0" eaLnBrk="0" fontAlgn="base" hangingPunct="0">
      <a:spcBef>
        <a:spcPct val="0"/>
      </a:spcBef>
      <a:spcAft>
        <a:spcPct val="0"/>
      </a:spcAft>
      <a:defRPr sz="2800" kern="1200">
        <a:solidFill>
          <a:schemeClr val="tx1"/>
        </a:solidFill>
        <a:latin typeface="Microsoft Sans Serif"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Microsoft Sans Serif"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Microsoft Sans Serif"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Microsoft Sans Serif"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Microsoft Sans Serif" panose="020B0604020202020204" pitchFamily="34" charset="0"/>
        <a:ea typeface="MS PGothic" panose="020B0600070205080204" pitchFamily="34" charset="-128"/>
        <a:cs typeface="+mn-cs"/>
      </a:defRPr>
    </a:lvl5pPr>
    <a:lvl6pPr marL="2286000" algn="l" defTabSz="914400" rtl="0" eaLnBrk="1" latinLnBrk="0" hangingPunct="1">
      <a:defRPr sz="2800" kern="1200">
        <a:solidFill>
          <a:schemeClr val="tx1"/>
        </a:solidFill>
        <a:latin typeface="Microsoft Sans Serif" panose="020B0604020202020204" pitchFamily="34" charset="0"/>
        <a:ea typeface="MS PGothic" panose="020B0600070205080204" pitchFamily="34" charset="-128"/>
        <a:cs typeface="+mn-cs"/>
      </a:defRPr>
    </a:lvl6pPr>
    <a:lvl7pPr marL="2743200" algn="l" defTabSz="914400" rtl="0" eaLnBrk="1" latinLnBrk="0" hangingPunct="1">
      <a:defRPr sz="2800" kern="1200">
        <a:solidFill>
          <a:schemeClr val="tx1"/>
        </a:solidFill>
        <a:latin typeface="Microsoft Sans Serif" panose="020B0604020202020204" pitchFamily="34" charset="0"/>
        <a:ea typeface="MS PGothic" panose="020B0600070205080204" pitchFamily="34" charset="-128"/>
        <a:cs typeface="+mn-cs"/>
      </a:defRPr>
    </a:lvl7pPr>
    <a:lvl8pPr marL="3200400" algn="l" defTabSz="914400" rtl="0" eaLnBrk="1" latinLnBrk="0" hangingPunct="1">
      <a:defRPr sz="2800" kern="1200">
        <a:solidFill>
          <a:schemeClr val="tx1"/>
        </a:solidFill>
        <a:latin typeface="Microsoft Sans Serif" panose="020B0604020202020204" pitchFamily="34" charset="0"/>
        <a:ea typeface="MS PGothic" panose="020B0600070205080204" pitchFamily="34" charset="-128"/>
        <a:cs typeface="+mn-cs"/>
      </a:defRPr>
    </a:lvl8pPr>
    <a:lvl9pPr marL="3657600" algn="l" defTabSz="914400" rtl="0" eaLnBrk="1" latinLnBrk="0" hangingPunct="1">
      <a:defRPr sz="2800" kern="1200">
        <a:solidFill>
          <a:schemeClr val="tx1"/>
        </a:solidFill>
        <a:latin typeface="Microsoft Sans Serif"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3984">
          <p15:clr>
            <a:srgbClr val="A4A3A4"/>
          </p15:clr>
        </p15:guide>
        <p15:guide id="2" orient="horz" pos="9226">
          <p15:clr>
            <a:srgbClr val="A4A3A4"/>
          </p15:clr>
        </p15:guide>
        <p15:guide id="3" orient="horz" pos="16512">
          <p15:clr>
            <a:srgbClr val="A4A3A4"/>
          </p15:clr>
        </p15:guide>
        <p15:guide id="4" orient="horz" pos="1200">
          <p15:clr>
            <a:srgbClr val="A4A3A4"/>
          </p15:clr>
        </p15:guide>
        <p15:guide id="5" pos="13008">
          <p15:clr>
            <a:srgbClr val="A4A3A4"/>
          </p15:clr>
        </p15:guide>
        <p15:guide id="6" pos="27504">
          <p15:clr>
            <a:srgbClr val="A4A3A4"/>
          </p15:clr>
        </p15:guide>
        <p15:guide id="7" pos="2400">
          <p15:clr>
            <a:srgbClr val="A4A3A4"/>
          </p15:clr>
        </p15:guide>
        <p15:guide id="8" pos="15072">
          <p15:clr>
            <a:srgbClr val="A4A3A4"/>
          </p15:clr>
        </p15:guide>
        <p15:guide id="9" pos="8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C8D7"/>
    <a:srgbClr val="C7D2D6"/>
    <a:srgbClr val="7298C9"/>
    <a:srgbClr val="EDEDBD"/>
    <a:srgbClr val="D4D561"/>
    <a:srgbClr val="004080"/>
    <a:srgbClr val="FF0000"/>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3" d="100"/>
          <a:sy n="13" d="100"/>
        </p:scale>
        <p:origin x="1408" y="84"/>
      </p:cViewPr>
      <p:guideLst>
        <p:guide orient="horz" pos="3984"/>
        <p:guide orient="horz" pos="9226"/>
        <p:guide orient="horz" pos="16512"/>
        <p:guide orient="horz" pos="1200"/>
        <p:guide pos="13008"/>
        <p:guide pos="27504"/>
        <p:guide pos="2400"/>
        <p:guide pos="15072"/>
        <p:guide pos="844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1" d="100"/>
        <a:sy n="17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EEF3C38-C68B-2C31-FF69-9EF09D531A7E}"/>
              </a:ext>
            </a:extLst>
          </p:cNvPr>
          <p:cNvSpPr>
            <a:spLocks noGrp="1" noChangeArrowheads="1"/>
          </p:cNvSpPr>
          <p:nvPr>
            <p:ph type="hdr" sz="quarter"/>
          </p:nvPr>
        </p:nvSpPr>
        <p:spPr bwMode="auto">
          <a:xfrm>
            <a:off x="0" y="0"/>
            <a:ext cx="3032125" cy="463550"/>
          </a:xfrm>
          <a:prstGeom prst="rect">
            <a:avLst/>
          </a:prstGeom>
          <a:noFill/>
          <a:ln>
            <a:noFill/>
          </a:ln>
          <a:effectLst/>
        </p:spPr>
        <p:txBody>
          <a:bodyPr vert="horz" wrap="square" lIns="92738" tIns="46369" rIns="92738" bIns="46369" numCol="1" anchor="t" anchorCtr="0" compatLnSpc="1">
            <a:prstTxWarp prst="textNoShape">
              <a:avLst/>
            </a:prstTxWarp>
          </a:bodyPr>
          <a:lstStyle>
            <a:lvl1pPr defTabSz="927100" eaLnBrk="1" hangingPunct="1">
              <a:defRPr sz="1200">
                <a:latin typeface="Times New Roman" charset="0"/>
                <a:ea typeface="ＭＳ Ｐゴシック" charset="0"/>
                <a:cs typeface="+mn-cs"/>
              </a:defRPr>
            </a:lvl1pPr>
          </a:lstStyle>
          <a:p>
            <a:pPr>
              <a:defRPr/>
            </a:pPr>
            <a:endParaRPr lang="en-US"/>
          </a:p>
        </p:txBody>
      </p:sp>
      <p:sp>
        <p:nvSpPr>
          <p:cNvPr id="6147" name="Rectangle 3">
            <a:extLst>
              <a:ext uri="{FF2B5EF4-FFF2-40B4-BE49-F238E27FC236}">
                <a16:creationId xmlns:a16="http://schemas.microsoft.com/office/drawing/2014/main" id="{7455BFA2-843B-23DC-5A93-EF3998EC6BC0}"/>
              </a:ext>
            </a:extLst>
          </p:cNvPr>
          <p:cNvSpPr>
            <a:spLocks noGrp="1" noChangeArrowheads="1"/>
          </p:cNvSpPr>
          <p:nvPr>
            <p:ph type="dt" sz="quarter" idx="1"/>
          </p:nvPr>
        </p:nvSpPr>
        <p:spPr bwMode="auto">
          <a:xfrm>
            <a:off x="3965575" y="0"/>
            <a:ext cx="3032125" cy="463550"/>
          </a:xfrm>
          <a:prstGeom prst="rect">
            <a:avLst/>
          </a:prstGeom>
          <a:noFill/>
          <a:ln>
            <a:noFill/>
          </a:ln>
          <a:effectLst/>
        </p:spPr>
        <p:txBody>
          <a:bodyPr vert="horz" wrap="square" lIns="92738" tIns="46369" rIns="92738" bIns="46369" numCol="1" anchor="t" anchorCtr="0" compatLnSpc="1">
            <a:prstTxWarp prst="textNoShape">
              <a:avLst/>
            </a:prstTxWarp>
          </a:bodyPr>
          <a:lstStyle>
            <a:lvl1pPr algn="r" defTabSz="927100" eaLnBrk="1" hangingPunct="1">
              <a:defRPr sz="1200">
                <a:latin typeface="Times New Roman" charset="0"/>
                <a:ea typeface="ＭＳ Ｐゴシック" charset="0"/>
                <a:cs typeface="+mn-cs"/>
              </a:defRPr>
            </a:lvl1pPr>
          </a:lstStyle>
          <a:p>
            <a:pPr>
              <a:defRPr/>
            </a:pPr>
            <a:endParaRPr lang="en-US"/>
          </a:p>
        </p:txBody>
      </p:sp>
      <p:sp>
        <p:nvSpPr>
          <p:cNvPr id="6148" name="Rectangle 4">
            <a:extLst>
              <a:ext uri="{FF2B5EF4-FFF2-40B4-BE49-F238E27FC236}">
                <a16:creationId xmlns:a16="http://schemas.microsoft.com/office/drawing/2014/main" id="{3AB4A591-23AA-7FFA-BC9B-E53A95FE0F1F}"/>
              </a:ext>
            </a:extLst>
          </p:cNvPr>
          <p:cNvSpPr>
            <a:spLocks noGrp="1" noChangeArrowheads="1"/>
          </p:cNvSpPr>
          <p:nvPr>
            <p:ph type="ftr" sz="quarter" idx="2"/>
          </p:nvPr>
        </p:nvSpPr>
        <p:spPr bwMode="auto">
          <a:xfrm>
            <a:off x="0" y="8807450"/>
            <a:ext cx="3032125" cy="463550"/>
          </a:xfrm>
          <a:prstGeom prst="rect">
            <a:avLst/>
          </a:prstGeom>
          <a:noFill/>
          <a:ln>
            <a:noFill/>
          </a:ln>
          <a:effectLst/>
        </p:spPr>
        <p:txBody>
          <a:bodyPr vert="horz" wrap="square" lIns="92738" tIns="46369" rIns="92738" bIns="46369" numCol="1" anchor="b" anchorCtr="0" compatLnSpc="1">
            <a:prstTxWarp prst="textNoShape">
              <a:avLst/>
            </a:prstTxWarp>
          </a:bodyPr>
          <a:lstStyle>
            <a:lvl1pPr defTabSz="927100" eaLnBrk="1" hangingPunct="1">
              <a:defRPr sz="1200">
                <a:latin typeface="Times New Roman" charset="0"/>
                <a:ea typeface="ＭＳ Ｐゴシック" charset="0"/>
                <a:cs typeface="+mn-cs"/>
              </a:defRPr>
            </a:lvl1pPr>
          </a:lstStyle>
          <a:p>
            <a:pPr>
              <a:defRPr/>
            </a:pPr>
            <a:endParaRPr lang="en-US"/>
          </a:p>
        </p:txBody>
      </p:sp>
      <p:sp>
        <p:nvSpPr>
          <p:cNvPr id="6149" name="Rectangle 5">
            <a:extLst>
              <a:ext uri="{FF2B5EF4-FFF2-40B4-BE49-F238E27FC236}">
                <a16:creationId xmlns:a16="http://schemas.microsoft.com/office/drawing/2014/main" id="{689DBE0D-2617-21A3-F2FF-168961EEBA32}"/>
              </a:ext>
            </a:extLst>
          </p:cNvPr>
          <p:cNvSpPr>
            <a:spLocks noGrp="1" noChangeArrowheads="1"/>
          </p:cNvSpPr>
          <p:nvPr>
            <p:ph type="sldNum" sz="quarter" idx="3"/>
          </p:nvPr>
        </p:nvSpPr>
        <p:spPr bwMode="auto">
          <a:xfrm>
            <a:off x="3965575" y="8807450"/>
            <a:ext cx="3032125" cy="463550"/>
          </a:xfrm>
          <a:prstGeom prst="rect">
            <a:avLst/>
          </a:prstGeom>
          <a:noFill/>
          <a:ln>
            <a:noFill/>
          </a:ln>
          <a:effectLst/>
        </p:spPr>
        <p:txBody>
          <a:bodyPr vert="horz" wrap="square" lIns="92738" tIns="46369" rIns="92738" bIns="46369" numCol="1" anchor="b" anchorCtr="0" compatLnSpc="1">
            <a:prstTxWarp prst="textNoShape">
              <a:avLst/>
            </a:prstTxWarp>
          </a:bodyPr>
          <a:lstStyle>
            <a:lvl1pPr algn="r" defTabSz="927100" eaLnBrk="1" hangingPunct="1">
              <a:defRPr sz="1200">
                <a:latin typeface="Times New Roman" panose="02020603050405020304" pitchFamily="18" charset="0"/>
              </a:defRPr>
            </a:lvl1pPr>
          </a:lstStyle>
          <a:p>
            <a:pPr>
              <a:defRPr/>
            </a:pPr>
            <a:fld id="{789DE8C0-EE8E-4A6F-BD24-9C7BD8901765}"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06D6DF9-9F31-7718-053C-C28AC170A2B5}"/>
              </a:ext>
            </a:extLst>
          </p:cNvPr>
          <p:cNvSpPr>
            <a:spLocks noGrp="1" noChangeArrowheads="1"/>
          </p:cNvSpPr>
          <p:nvPr>
            <p:ph type="hdr" sz="quarter"/>
          </p:nvPr>
        </p:nvSpPr>
        <p:spPr bwMode="auto">
          <a:xfrm>
            <a:off x="0" y="0"/>
            <a:ext cx="3032125" cy="463550"/>
          </a:xfrm>
          <a:prstGeom prst="rect">
            <a:avLst/>
          </a:prstGeom>
          <a:noFill/>
          <a:ln>
            <a:noFill/>
          </a:ln>
          <a:effectLst/>
        </p:spPr>
        <p:txBody>
          <a:bodyPr vert="horz" wrap="square" lIns="92738" tIns="46369" rIns="92738" bIns="46369" numCol="1" anchor="t" anchorCtr="0" compatLnSpc="1">
            <a:prstTxWarp prst="textNoShape">
              <a:avLst/>
            </a:prstTxWarp>
          </a:bodyPr>
          <a:lstStyle>
            <a:lvl1pPr defTabSz="927100" eaLnBrk="1" hangingPunct="1">
              <a:defRPr sz="1200">
                <a:latin typeface="Times New Roman" charset="0"/>
                <a:ea typeface="ＭＳ Ｐゴシック" charset="0"/>
                <a:cs typeface="+mn-cs"/>
              </a:defRPr>
            </a:lvl1pPr>
          </a:lstStyle>
          <a:p>
            <a:pPr>
              <a:defRPr/>
            </a:pPr>
            <a:endParaRPr lang="en-US"/>
          </a:p>
        </p:txBody>
      </p:sp>
      <p:sp>
        <p:nvSpPr>
          <p:cNvPr id="3075" name="Rectangle 3">
            <a:extLst>
              <a:ext uri="{FF2B5EF4-FFF2-40B4-BE49-F238E27FC236}">
                <a16:creationId xmlns:a16="http://schemas.microsoft.com/office/drawing/2014/main" id="{FD559B06-3A26-35DA-281D-8F4FFF03068C}"/>
              </a:ext>
            </a:extLst>
          </p:cNvPr>
          <p:cNvSpPr>
            <a:spLocks noGrp="1" noChangeArrowheads="1"/>
          </p:cNvSpPr>
          <p:nvPr>
            <p:ph type="dt" idx="1"/>
          </p:nvPr>
        </p:nvSpPr>
        <p:spPr bwMode="auto">
          <a:xfrm>
            <a:off x="3965575" y="0"/>
            <a:ext cx="3032125" cy="463550"/>
          </a:xfrm>
          <a:prstGeom prst="rect">
            <a:avLst/>
          </a:prstGeom>
          <a:noFill/>
          <a:ln>
            <a:noFill/>
          </a:ln>
          <a:effectLst/>
        </p:spPr>
        <p:txBody>
          <a:bodyPr vert="horz" wrap="square" lIns="92738" tIns="46369" rIns="92738" bIns="46369" numCol="1" anchor="t" anchorCtr="0" compatLnSpc="1">
            <a:prstTxWarp prst="textNoShape">
              <a:avLst/>
            </a:prstTxWarp>
          </a:bodyPr>
          <a:lstStyle>
            <a:lvl1pPr algn="r" defTabSz="927100" eaLnBrk="1" hangingPunct="1">
              <a:defRPr sz="1200">
                <a:latin typeface="Times New Roman" charset="0"/>
                <a:ea typeface="ＭＳ Ｐゴシック" charset="0"/>
                <a:cs typeface="+mn-cs"/>
              </a:defRPr>
            </a:lvl1pPr>
          </a:lstStyle>
          <a:p>
            <a:pPr>
              <a:defRPr/>
            </a:pPr>
            <a:endParaRPr lang="en-US"/>
          </a:p>
        </p:txBody>
      </p:sp>
      <p:sp>
        <p:nvSpPr>
          <p:cNvPr id="2052" name="Rectangle 4">
            <a:extLst>
              <a:ext uri="{FF2B5EF4-FFF2-40B4-BE49-F238E27FC236}">
                <a16:creationId xmlns:a16="http://schemas.microsoft.com/office/drawing/2014/main" id="{BD708D16-336B-FE95-6EA4-45DA965FBC20}"/>
              </a:ext>
            </a:extLst>
          </p:cNvPr>
          <p:cNvSpPr>
            <a:spLocks noGrp="1" noRot="1" noChangeAspect="1" noChangeArrowheads="1" noTextEdit="1"/>
          </p:cNvSpPr>
          <p:nvPr>
            <p:ph type="sldImg" idx="2"/>
          </p:nvPr>
        </p:nvSpPr>
        <p:spPr bwMode="auto">
          <a:xfrm>
            <a:off x="1044575" y="695325"/>
            <a:ext cx="4908550" cy="34766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C916E72B-44A3-DFE8-FF85-80C6B411307C}"/>
              </a:ext>
            </a:extLst>
          </p:cNvPr>
          <p:cNvSpPr>
            <a:spLocks noGrp="1" noChangeArrowheads="1"/>
          </p:cNvSpPr>
          <p:nvPr>
            <p:ph type="body" sz="quarter" idx="3"/>
          </p:nvPr>
        </p:nvSpPr>
        <p:spPr bwMode="auto">
          <a:xfrm>
            <a:off x="931863" y="4403725"/>
            <a:ext cx="5133975" cy="4171950"/>
          </a:xfrm>
          <a:prstGeom prst="rect">
            <a:avLst/>
          </a:prstGeom>
          <a:noFill/>
          <a:ln>
            <a:noFill/>
          </a:ln>
          <a:effectLst/>
        </p:spPr>
        <p:txBody>
          <a:bodyPr vert="horz" wrap="square" lIns="92738" tIns="46369" rIns="92738" bIns="4636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a:extLst>
              <a:ext uri="{FF2B5EF4-FFF2-40B4-BE49-F238E27FC236}">
                <a16:creationId xmlns:a16="http://schemas.microsoft.com/office/drawing/2014/main" id="{50F147D7-4279-F52F-6C16-C364BEAC5419}"/>
              </a:ext>
            </a:extLst>
          </p:cNvPr>
          <p:cNvSpPr>
            <a:spLocks noGrp="1" noChangeArrowheads="1"/>
          </p:cNvSpPr>
          <p:nvPr>
            <p:ph type="ftr" sz="quarter" idx="4"/>
          </p:nvPr>
        </p:nvSpPr>
        <p:spPr bwMode="auto">
          <a:xfrm>
            <a:off x="0" y="8807450"/>
            <a:ext cx="3032125" cy="463550"/>
          </a:xfrm>
          <a:prstGeom prst="rect">
            <a:avLst/>
          </a:prstGeom>
          <a:noFill/>
          <a:ln>
            <a:noFill/>
          </a:ln>
          <a:effectLst/>
        </p:spPr>
        <p:txBody>
          <a:bodyPr vert="horz" wrap="square" lIns="92738" tIns="46369" rIns="92738" bIns="46369" numCol="1" anchor="b" anchorCtr="0" compatLnSpc="1">
            <a:prstTxWarp prst="textNoShape">
              <a:avLst/>
            </a:prstTxWarp>
          </a:bodyPr>
          <a:lstStyle>
            <a:lvl1pPr defTabSz="927100" eaLnBrk="1" hangingPunct="1">
              <a:defRPr sz="1200">
                <a:latin typeface="Times New Roman" charset="0"/>
                <a:ea typeface="ＭＳ Ｐゴシック" charset="0"/>
                <a:cs typeface="+mn-cs"/>
              </a:defRPr>
            </a:lvl1pPr>
          </a:lstStyle>
          <a:p>
            <a:pPr>
              <a:defRPr/>
            </a:pPr>
            <a:endParaRPr lang="en-US"/>
          </a:p>
        </p:txBody>
      </p:sp>
      <p:sp>
        <p:nvSpPr>
          <p:cNvPr id="3079" name="Rectangle 7">
            <a:extLst>
              <a:ext uri="{FF2B5EF4-FFF2-40B4-BE49-F238E27FC236}">
                <a16:creationId xmlns:a16="http://schemas.microsoft.com/office/drawing/2014/main" id="{743A3DB3-48EA-2A91-7813-8F3D0E9AE32F}"/>
              </a:ext>
            </a:extLst>
          </p:cNvPr>
          <p:cNvSpPr>
            <a:spLocks noGrp="1" noChangeArrowheads="1"/>
          </p:cNvSpPr>
          <p:nvPr>
            <p:ph type="sldNum" sz="quarter" idx="5"/>
          </p:nvPr>
        </p:nvSpPr>
        <p:spPr bwMode="auto">
          <a:xfrm>
            <a:off x="3965575" y="8807450"/>
            <a:ext cx="3032125" cy="463550"/>
          </a:xfrm>
          <a:prstGeom prst="rect">
            <a:avLst/>
          </a:prstGeom>
          <a:noFill/>
          <a:ln>
            <a:noFill/>
          </a:ln>
          <a:effectLst/>
        </p:spPr>
        <p:txBody>
          <a:bodyPr vert="horz" wrap="square" lIns="92738" tIns="46369" rIns="92738" bIns="46369" numCol="1" anchor="b" anchorCtr="0" compatLnSpc="1">
            <a:prstTxWarp prst="textNoShape">
              <a:avLst/>
            </a:prstTxWarp>
          </a:bodyPr>
          <a:lstStyle>
            <a:lvl1pPr algn="r" defTabSz="927100" eaLnBrk="1" hangingPunct="1">
              <a:defRPr sz="1200">
                <a:latin typeface="Times New Roman" panose="02020603050405020304" pitchFamily="18" charset="0"/>
              </a:defRPr>
            </a:lvl1pPr>
          </a:lstStyle>
          <a:p>
            <a:pPr>
              <a:defRPr/>
            </a:pPr>
            <a:fld id="{9A0CE1B6-586B-4354-A359-2EA8A9A046B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C37091A5-BF0A-44DE-6C5F-A42F88800B7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2710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271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271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271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271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271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271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271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B3699C6D-B848-43BB-B803-E5FD247AF24A}" type="slidenum">
              <a:rPr lang="en-US" altLang="en-US" smtClean="0"/>
              <a:pPr>
                <a:spcBef>
                  <a:spcPct val="0"/>
                </a:spcBef>
              </a:pPr>
              <a:t>1</a:t>
            </a:fld>
            <a:endParaRPr lang="en-US" altLang="en-US"/>
          </a:p>
        </p:txBody>
      </p:sp>
      <p:sp>
        <p:nvSpPr>
          <p:cNvPr id="5123" name="Rectangle 2">
            <a:extLst>
              <a:ext uri="{FF2B5EF4-FFF2-40B4-BE49-F238E27FC236}">
                <a16:creationId xmlns:a16="http://schemas.microsoft.com/office/drawing/2014/main" id="{820E7A6B-CB1C-D539-A4E4-87C02BC73857}"/>
              </a:ext>
            </a:extLst>
          </p:cNvPr>
          <p:cNvSpPr>
            <a:spLocks noGrp="1" noRot="1" noChangeAspect="1" noChangeArrowheads="1" noTextEdit="1"/>
          </p:cNvSpPr>
          <p:nvPr>
            <p:ph type="sldImg"/>
          </p:nvPr>
        </p:nvSpPr>
        <p:spPr>
          <a:xfrm>
            <a:off x="1046163" y="695325"/>
            <a:ext cx="4905375" cy="3476625"/>
          </a:xfrm>
          <a:ln/>
        </p:spPr>
      </p:sp>
      <p:sp>
        <p:nvSpPr>
          <p:cNvPr id="4099" name="Rectangle 3">
            <a:extLst>
              <a:ext uri="{FF2B5EF4-FFF2-40B4-BE49-F238E27FC236}">
                <a16:creationId xmlns:a16="http://schemas.microsoft.com/office/drawing/2014/main" id="{3433F2B6-B204-F92B-F431-D7D3FCCFDB75}"/>
              </a:ext>
            </a:extLst>
          </p:cNvPr>
          <p:cNvSpPr>
            <a:spLocks noGrp="1" noChangeArrowheads="1"/>
          </p:cNvSpPr>
          <p:nvPr>
            <p:ph type="body" idx="1"/>
          </p:nvPr>
        </p:nvSpPr>
        <p:spPr/>
        <p:txBody>
          <a:bodyPr/>
          <a:lstStyle/>
          <a:p>
            <a:pPr eaLnBrk="1" hangingPunct="1">
              <a:defRPr/>
            </a:pPr>
            <a:endParaRPr lang="en-US" dirty="0">
              <a:ea typeface="ＭＳ Ｐゴシック" charset="0"/>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7" y="9658351"/>
            <a:ext cx="37306250" cy="6664325"/>
          </a:xfrm>
        </p:spPr>
        <p:txBody>
          <a:bodyPr/>
          <a:lstStyle/>
          <a:p>
            <a:r>
              <a:rPr lang="en-US"/>
              <a:t>Click to edit Master title style</a:t>
            </a:r>
          </a:p>
        </p:txBody>
      </p:sp>
      <p:sp>
        <p:nvSpPr>
          <p:cNvPr id="3" name="Subtitle 2"/>
          <p:cNvSpPr>
            <a:spLocks noGrp="1"/>
          </p:cNvSpPr>
          <p:nvPr>
            <p:ph type="subTitle" idx="1"/>
          </p:nvPr>
        </p:nvSpPr>
        <p:spPr>
          <a:xfrm>
            <a:off x="6583362" y="17618076"/>
            <a:ext cx="30724476" cy="79438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306AA049-26AC-F2B6-1E62-5FCA9927B42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38D116B-6ABE-FFF2-FCB5-4ECBC6AAC81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73F1C65-EB48-9819-394E-DD1D3E33413A}"/>
              </a:ext>
            </a:extLst>
          </p:cNvPr>
          <p:cNvSpPr>
            <a:spLocks noGrp="1" noChangeArrowheads="1"/>
          </p:cNvSpPr>
          <p:nvPr>
            <p:ph type="sldNum" sz="quarter" idx="12"/>
          </p:nvPr>
        </p:nvSpPr>
        <p:spPr>
          <a:ln/>
        </p:spPr>
        <p:txBody>
          <a:bodyPr/>
          <a:lstStyle>
            <a:lvl1pPr>
              <a:defRPr/>
            </a:lvl1pPr>
          </a:lstStyle>
          <a:p>
            <a:pPr>
              <a:defRPr/>
            </a:pPr>
            <a:fld id="{21AD4882-8CA8-4607-8592-89064E1D7CB3}" type="slidenum">
              <a:rPr lang="en-US" altLang="en-US"/>
              <a:pPr>
                <a:defRPr/>
              </a:pPr>
              <a:t>‹#›</a:t>
            </a:fld>
            <a:endParaRPr lang="en-US" altLang="en-US"/>
          </a:p>
        </p:txBody>
      </p:sp>
    </p:spTree>
    <p:extLst>
      <p:ext uri="{BB962C8B-B14F-4D97-AF65-F5344CB8AC3E}">
        <p14:creationId xmlns:p14="http://schemas.microsoft.com/office/powerpoint/2010/main" val="2855856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6D92B43-025D-0FE7-BAE2-691A23D7D81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57D25C5-A7BF-D1C9-D7CD-F8001A7797C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9CFE571-D082-8B27-89A1-D491B6B2D66B}"/>
              </a:ext>
            </a:extLst>
          </p:cNvPr>
          <p:cNvSpPr>
            <a:spLocks noGrp="1" noChangeArrowheads="1"/>
          </p:cNvSpPr>
          <p:nvPr>
            <p:ph type="sldNum" sz="quarter" idx="12"/>
          </p:nvPr>
        </p:nvSpPr>
        <p:spPr>
          <a:ln/>
        </p:spPr>
        <p:txBody>
          <a:bodyPr/>
          <a:lstStyle>
            <a:lvl1pPr>
              <a:defRPr/>
            </a:lvl1pPr>
          </a:lstStyle>
          <a:p>
            <a:pPr>
              <a:defRPr/>
            </a:pPr>
            <a:fld id="{E2FEB8DE-A05C-44F6-AC6C-02D115D6967E}" type="slidenum">
              <a:rPr lang="en-US" altLang="en-US"/>
              <a:pPr>
                <a:defRPr/>
              </a:pPr>
              <a:t>‹#›</a:t>
            </a:fld>
            <a:endParaRPr lang="en-US" altLang="en-US"/>
          </a:p>
        </p:txBody>
      </p:sp>
    </p:spTree>
    <p:extLst>
      <p:ext uri="{BB962C8B-B14F-4D97-AF65-F5344CB8AC3E}">
        <p14:creationId xmlns:p14="http://schemas.microsoft.com/office/powerpoint/2010/main" val="1340347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2165" y="2763839"/>
            <a:ext cx="9326562" cy="248713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92476" y="2763839"/>
            <a:ext cx="27827288" cy="24871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EB1485D-0B4D-E0D2-1E35-45E1147092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26911C9-18E0-E2DC-5936-389E10E1B3B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E5D35B0-54C5-6638-A3DA-9E277B3C944E}"/>
              </a:ext>
            </a:extLst>
          </p:cNvPr>
          <p:cNvSpPr>
            <a:spLocks noGrp="1" noChangeArrowheads="1"/>
          </p:cNvSpPr>
          <p:nvPr>
            <p:ph type="sldNum" sz="quarter" idx="12"/>
          </p:nvPr>
        </p:nvSpPr>
        <p:spPr>
          <a:ln/>
        </p:spPr>
        <p:txBody>
          <a:bodyPr/>
          <a:lstStyle>
            <a:lvl1pPr>
              <a:defRPr/>
            </a:lvl1pPr>
          </a:lstStyle>
          <a:p>
            <a:pPr>
              <a:defRPr/>
            </a:pPr>
            <a:fld id="{FBF81888-0690-4FB0-B42E-A5A32918FA6A}" type="slidenum">
              <a:rPr lang="en-US" altLang="en-US"/>
              <a:pPr>
                <a:defRPr/>
              </a:pPr>
              <a:t>‹#›</a:t>
            </a:fld>
            <a:endParaRPr lang="en-US" altLang="en-US"/>
          </a:p>
        </p:txBody>
      </p:sp>
    </p:spTree>
    <p:extLst>
      <p:ext uri="{BB962C8B-B14F-4D97-AF65-F5344CB8AC3E}">
        <p14:creationId xmlns:p14="http://schemas.microsoft.com/office/powerpoint/2010/main" val="1337547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2B955B9-587C-688E-005E-B89CC23497F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9A5BC58-F221-0F43-4EA5-4402CE46D1C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2135C76-1A7A-8193-3D4B-DBDD4EF99DD2}"/>
              </a:ext>
            </a:extLst>
          </p:cNvPr>
          <p:cNvSpPr>
            <a:spLocks noGrp="1" noChangeArrowheads="1"/>
          </p:cNvSpPr>
          <p:nvPr>
            <p:ph type="sldNum" sz="quarter" idx="12"/>
          </p:nvPr>
        </p:nvSpPr>
        <p:spPr>
          <a:ln/>
        </p:spPr>
        <p:txBody>
          <a:bodyPr/>
          <a:lstStyle>
            <a:lvl1pPr>
              <a:defRPr/>
            </a:lvl1pPr>
          </a:lstStyle>
          <a:p>
            <a:pPr>
              <a:defRPr/>
            </a:pPr>
            <a:fld id="{C3297563-BD54-49F7-A46D-85128DC366A0}" type="slidenum">
              <a:rPr lang="en-US" altLang="en-US"/>
              <a:pPr>
                <a:defRPr/>
              </a:pPr>
              <a:t>‹#›</a:t>
            </a:fld>
            <a:endParaRPr lang="en-US" altLang="en-US"/>
          </a:p>
        </p:txBody>
      </p:sp>
    </p:spTree>
    <p:extLst>
      <p:ext uri="{BB962C8B-B14F-4D97-AF65-F5344CB8AC3E}">
        <p14:creationId xmlns:p14="http://schemas.microsoft.com/office/powerpoint/2010/main" val="935157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19978689"/>
            <a:ext cx="37307838" cy="6173787"/>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1" y="13177838"/>
            <a:ext cx="37307838" cy="680085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1681416-77EE-309E-0CF2-E04200F31D2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57C07AF-0B4B-2FD4-E115-D2A991E86BC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3D6C687-75B7-F0EA-E5BD-889DDF47AB56}"/>
              </a:ext>
            </a:extLst>
          </p:cNvPr>
          <p:cNvSpPr>
            <a:spLocks noGrp="1" noChangeArrowheads="1"/>
          </p:cNvSpPr>
          <p:nvPr>
            <p:ph type="sldNum" sz="quarter" idx="12"/>
          </p:nvPr>
        </p:nvSpPr>
        <p:spPr>
          <a:ln/>
        </p:spPr>
        <p:txBody>
          <a:bodyPr/>
          <a:lstStyle>
            <a:lvl1pPr>
              <a:defRPr/>
            </a:lvl1pPr>
          </a:lstStyle>
          <a:p>
            <a:pPr>
              <a:defRPr/>
            </a:pPr>
            <a:fld id="{34ECC23F-1BE1-4520-B950-3E3EF3BF2F35}" type="slidenum">
              <a:rPr lang="en-US" altLang="en-US"/>
              <a:pPr>
                <a:defRPr/>
              </a:pPr>
              <a:t>‹#›</a:t>
            </a:fld>
            <a:endParaRPr lang="en-US" altLang="en-US"/>
          </a:p>
        </p:txBody>
      </p:sp>
    </p:spTree>
    <p:extLst>
      <p:ext uri="{BB962C8B-B14F-4D97-AF65-F5344CB8AC3E}">
        <p14:creationId xmlns:p14="http://schemas.microsoft.com/office/powerpoint/2010/main" val="2199793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92477" y="8982076"/>
            <a:ext cx="18576926" cy="1865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1" y="8982076"/>
            <a:ext cx="18576926" cy="18653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606E5C2-0E97-62EF-3287-4A0173686B3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BF3AD1A-B921-2E04-3172-7CEC55BD898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A67E2A8-E2FE-BF98-CDF7-EBC50BC49884}"/>
              </a:ext>
            </a:extLst>
          </p:cNvPr>
          <p:cNvSpPr>
            <a:spLocks noGrp="1" noChangeArrowheads="1"/>
          </p:cNvSpPr>
          <p:nvPr>
            <p:ph type="sldNum" sz="quarter" idx="12"/>
          </p:nvPr>
        </p:nvSpPr>
        <p:spPr>
          <a:ln/>
        </p:spPr>
        <p:txBody>
          <a:bodyPr/>
          <a:lstStyle>
            <a:lvl1pPr>
              <a:defRPr/>
            </a:lvl1pPr>
          </a:lstStyle>
          <a:p>
            <a:pPr>
              <a:defRPr/>
            </a:pPr>
            <a:fld id="{D61B21C2-868B-4554-AB5E-0AA260D9F6EC}" type="slidenum">
              <a:rPr lang="en-US" altLang="en-US"/>
              <a:pPr>
                <a:defRPr/>
              </a:pPr>
              <a:t>‹#›</a:t>
            </a:fld>
            <a:endParaRPr lang="en-US" altLang="en-US"/>
          </a:p>
        </p:txBody>
      </p:sp>
    </p:spTree>
    <p:extLst>
      <p:ext uri="{BB962C8B-B14F-4D97-AF65-F5344CB8AC3E}">
        <p14:creationId xmlns:p14="http://schemas.microsoft.com/office/powerpoint/2010/main" val="586365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7" y="1244600"/>
            <a:ext cx="39503350" cy="5181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6" y="6959601"/>
            <a:ext cx="19392900" cy="29003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6" y="9859964"/>
            <a:ext cx="19392900" cy="17911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9" y="6959601"/>
            <a:ext cx="19400838" cy="29003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9" y="9859964"/>
            <a:ext cx="19400838" cy="17911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D41F558-04B2-D0B1-F00D-84D1E180B49A}"/>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09A2FE3A-9647-6BB6-36CB-52F6468B373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BA402A6E-6599-C9D1-7A31-46E51F304905}"/>
              </a:ext>
            </a:extLst>
          </p:cNvPr>
          <p:cNvSpPr>
            <a:spLocks noGrp="1" noChangeArrowheads="1"/>
          </p:cNvSpPr>
          <p:nvPr>
            <p:ph type="sldNum" sz="quarter" idx="12"/>
          </p:nvPr>
        </p:nvSpPr>
        <p:spPr>
          <a:ln/>
        </p:spPr>
        <p:txBody>
          <a:bodyPr/>
          <a:lstStyle>
            <a:lvl1pPr>
              <a:defRPr/>
            </a:lvl1pPr>
          </a:lstStyle>
          <a:p>
            <a:pPr>
              <a:defRPr/>
            </a:pPr>
            <a:fld id="{0A578D22-4DB2-4281-B1D5-AEFE96689AB0}" type="slidenum">
              <a:rPr lang="en-US" altLang="en-US"/>
              <a:pPr>
                <a:defRPr/>
              </a:pPr>
              <a:t>‹#›</a:t>
            </a:fld>
            <a:endParaRPr lang="en-US" altLang="en-US"/>
          </a:p>
        </p:txBody>
      </p:sp>
    </p:spTree>
    <p:extLst>
      <p:ext uri="{BB962C8B-B14F-4D97-AF65-F5344CB8AC3E}">
        <p14:creationId xmlns:p14="http://schemas.microsoft.com/office/powerpoint/2010/main" val="3031274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65F3CCB-5BA5-5F9F-7FE5-3651FA193CAF}"/>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4E4160CD-8923-0DB2-A74B-09A7E0C9248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C49FE7E6-6027-5FDA-764E-7CFFC8B965F6}"/>
              </a:ext>
            </a:extLst>
          </p:cNvPr>
          <p:cNvSpPr>
            <a:spLocks noGrp="1" noChangeArrowheads="1"/>
          </p:cNvSpPr>
          <p:nvPr>
            <p:ph type="sldNum" sz="quarter" idx="12"/>
          </p:nvPr>
        </p:nvSpPr>
        <p:spPr>
          <a:ln/>
        </p:spPr>
        <p:txBody>
          <a:bodyPr/>
          <a:lstStyle>
            <a:lvl1pPr>
              <a:defRPr/>
            </a:lvl1pPr>
          </a:lstStyle>
          <a:p>
            <a:pPr>
              <a:defRPr/>
            </a:pPr>
            <a:fld id="{999BB319-1E11-428E-A876-F5F1E27C39B9}" type="slidenum">
              <a:rPr lang="en-US" altLang="en-US"/>
              <a:pPr>
                <a:defRPr/>
              </a:pPr>
              <a:t>‹#›</a:t>
            </a:fld>
            <a:endParaRPr lang="en-US" altLang="en-US"/>
          </a:p>
        </p:txBody>
      </p:sp>
    </p:spTree>
    <p:extLst>
      <p:ext uri="{BB962C8B-B14F-4D97-AF65-F5344CB8AC3E}">
        <p14:creationId xmlns:p14="http://schemas.microsoft.com/office/powerpoint/2010/main" val="3285383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6BB6937-976F-6983-C725-D33C1BAE3FC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90454000-A6E4-CF5C-4ADC-FD76D018F5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4BE5E90B-CBCF-E035-0059-A703C0F93A1A}"/>
              </a:ext>
            </a:extLst>
          </p:cNvPr>
          <p:cNvSpPr>
            <a:spLocks noGrp="1" noChangeArrowheads="1"/>
          </p:cNvSpPr>
          <p:nvPr>
            <p:ph type="sldNum" sz="quarter" idx="12"/>
          </p:nvPr>
        </p:nvSpPr>
        <p:spPr>
          <a:ln/>
        </p:spPr>
        <p:txBody>
          <a:bodyPr/>
          <a:lstStyle>
            <a:lvl1pPr>
              <a:defRPr/>
            </a:lvl1pPr>
          </a:lstStyle>
          <a:p>
            <a:pPr>
              <a:defRPr/>
            </a:pPr>
            <a:fld id="{210C1363-5E52-4897-A5D1-22E719A71543}" type="slidenum">
              <a:rPr lang="en-US" altLang="en-US"/>
              <a:pPr>
                <a:defRPr/>
              </a:pPr>
              <a:t>‹#›</a:t>
            </a:fld>
            <a:endParaRPr lang="en-US" altLang="en-US"/>
          </a:p>
        </p:txBody>
      </p:sp>
    </p:spTree>
    <p:extLst>
      <p:ext uri="{BB962C8B-B14F-4D97-AF65-F5344CB8AC3E}">
        <p14:creationId xmlns:p14="http://schemas.microsoft.com/office/powerpoint/2010/main" val="371818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6" y="1238251"/>
            <a:ext cx="14439900" cy="526732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6" y="1238251"/>
            <a:ext cx="24536400" cy="265334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6" y="6505575"/>
            <a:ext cx="14439900" cy="212661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D701E59A-1764-45A2-5B6A-5850D0B828D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6E1E7A3-5233-F5C8-0F6C-E25D18A438E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56BA707-3BE6-93E8-D7D0-52D77C860A1D}"/>
              </a:ext>
            </a:extLst>
          </p:cNvPr>
          <p:cNvSpPr>
            <a:spLocks noGrp="1" noChangeArrowheads="1"/>
          </p:cNvSpPr>
          <p:nvPr>
            <p:ph type="sldNum" sz="quarter" idx="12"/>
          </p:nvPr>
        </p:nvSpPr>
        <p:spPr>
          <a:ln/>
        </p:spPr>
        <p:txBody>
          <a:bodyPr/>
          <a:lstStyle>
            <a:lvl1pPr>
              <a:defRPr/>
            </a:lvl1pPr>
          </a:lstStyle>
          <a:p>
            <a:pPr>
              <a:defRPr/>
            </a:pPr>
            <a:fld id="{D77BE353-11E2-49E4-92ED-D6CCC02AAF0F}" type="slidenum">
              <a:rPr lang="en-US" altLang="en-US"/>
              <a:pPr>
                <a:defRPr/>
              </a:pPr>
              <a:t>‹#›</a:t>
            </a:fld>
            <a:endParaRPr lang="en-US" altLang="en-US"/>
          </a:p>
        </p:txBody>
      </p:sp>
    </p:spTree>
    <p:extLst>
      <p:ext uri="{BB962C8B-B14F-4D97-AF65-F5344CB8AC3E}">
        <p14:creationId xmlns:p14="http://schemas.microsoft.com/office/powerpoint/2010/main" val="196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5" y="21763038"/>
            <a:ext cx="26335038" cy="25685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5" y="2778125"/>
            <a:ext cx="26335038" cy="186531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5" y="24331613"/>
            <a:ext cx="26335038" cy="36496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2E195FA-EC18-B331-80A8-668908F10AF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D249E33-ADFF-0E30-2F6A-BA2753B3937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24FD6C2-D640-B48F-5B03-481A4E15A7B4}"/>
              </a:ext>
            </a:extLst>
          </p:cNvPr>
          <p:cNvSpPr>
            <a:spLocks noGrp="1" noChangeArrowheads="1"/>
          </p:cNvSpPr>
          <p:nvPr>
            <p:ph type="sldNum" sz="quarter" idx="12"/>
          </p:nvPr>
        </p:nvSpPr>
        <p:spPr>
          <a:ln/>
        </p:spPr>
        <p:txBody>
          <a:bodyPr/>
          <a:lstStyle>
            <a:lvl1pPr>
              <a:defRPr/>
            </a:lvl1pPr>
          </a:lstStyle>
          <a:p>
            <a:pPr>
              <a:defRPr/>
            </a:pPr>
            <a:fld id="{3ED31D7F-C4E8-4BD0-ABE3-711E89D66873}" type="slidenum">
              <a:rPr lang="en-US" altLang="en-US"/>
              <a:pPr>
                <a:defRPr/>
              </a:pPr>
              <a:t>‹#›</a:t>
            </a:fld>
            <a:endParaRPr lang="en-US" altLang="en-US"/>
          </a:p>
        </p:txBody>
      </p:sp>
    </p:spTree>
    <p:extLst>
      <p:ext uri="{BB962C8B-B14F-4D97-AF65-F5344CB8AC3E}">
        <p14:creationId xmlns:p14="http://schemas.microsoft.com/office/powerpoint/2010/main" val="157780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A236D3E-9CB3-209A-B67E-CB45F6A18658}"/>
              </a:ext>
            </a:extLst>
          </p:cNvPr>
          <p:cNvSpPr>
            <a:spLocks noGrp="1" noChangeArrowheads="1"/>
          </p:cNvSpPr>
          <p:nvPr>
            <p:ph type="title"/>
          </p:nvPr>
        </p:nvSpPr>
        <p:spPr bwMode="auto">
          <a:xfrm>
            <a:off x="3292475" y="2763838"/>
            <a:ext cx="3730625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8460" tIns="214230" rIns="428460" bIns="21423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15B3B854-6E67-58F9-CD64-6B476FE9B95C}"/>
              </a:ext>
            </a:extLst>
          </p:cNvPr>
          <p:cNvSpPr>
            <a:spLocks noGrp="1" noChangeArrowheads="1"/>
          </p:cNvSpPr>
          <p:nvPr>
            <p:ph type="body" idx="1"/>
          </p:nvPr>
        </p:nvSpPr>
        <p:spPr bwMode="auto">
          <a:xfrm>
            <a:off x="3292475" y="8982075"/>
            <a:ext cx="37306250" cy="1865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8460" tIns="214230" rIns="428460" bIns="21423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B00740F2-AF78-098A-2A9A-1BF9F91674ED}"/>
              </a:ext>
            </a:extLst>
          </p:cNvPr>
          <p:cNvSpPr>
            <a:spLocks noGrp="1" noChangeArrowheads="1"/>
          </p:cNvSpPr>
          <p:nvPr>
            <p:ph type="dt" sz="half" idx="2"/>
          </p:nvPr>
        </p:nvSpPr>
        <p:spPr bwMode="auto">
          <a:xfrm>
            <a:off x="3292475" y="28325763"/>
            <a:ext cx="9144000" cy="2073275"/>
          </a:xfrm>
          <a:prstGeom prst="rect">
            <a:avLst/>
          </a:prstGeom>
          <a:noFill/>
          <a:ln>
            <a:noFill/>
          </a:ln>
          <a:effectLst/>
        </p:spPr>
        <p:txBody>
          <a:bodyPr vert="horz" wrap="square" lIns="428460" tIns="214230" rIns="428460" bIns="214230" numCol="1" anchor="t" anchorCtr="0" compatLnSpc="1">
            <a:prstTxWarp prst="textNoShape">
              <a:avLst/>
            </a:prstTxWarp>
          </a:bodyPr>
          <a:lstStyle>
            <a:lvl1pPr defTabSz="4284664" eaLnBrk="1" hangingPunct="1">
              <a:defRPr sz="6600">
                <a:latin typeface="+mn-lt"/>
                <a:ea typeface="ＭＳ Ｐゴシック" charset="0"/>
                <a:cs typeface="+mn-cs"/>
              </a:defRPr>
            </a:lvl1pPr>
          </a:lstStyle>
          <a:p>
            <a:pPr>
              <a:defRPr/>
            </a:pPr>
            <a:endParaRPr lang="en-US"/>
          </a:p>
        </p:txBody>
      </p:sp>
      <p:sp>
        <p:nvSpPr>
          <p:cNvPr id="1029" name="Rectangle 5">
            <a:extLst>
              <a:ext uri="{FF2B5EF4-FFF2-40B4-BE49-F238E27FC236}">
                <a16:creationId xmlns:a16="http://schemas.microsoft.com/office/drawing/2014/main" id="{BACF1FC4-12E5-D8E3-4C28-C4F7A1B58ADF}"/>
              </a:ext>
            </a:extLst>
          </p:cNvPr>
          <p:cNvSpPr>
            <a:spLocks noGrp="1" noChangeArrowheads="1"/>
          </p:cNvSpPr>
          <p:nvPr>
            <p:ph type="ftr" sz="quarter" idx="3"/>
          </p:nvPr>
        </p:nvSpPr>
        <p:spPr bwMode="auto">
          <a:xfrm>
            <a:off x="14995525" y="28325763"/>
            <a:ext cx="13900150" cy="2073275"/>
          </a:xfrm>
          <a:prstGeom prst="rect">
            <a:avLst/>
          </a:prstGeom>
          <a:noFill/>
          <a:ln>
            <a:noFill/>
          </a:ln>
          <a:effectLst/>
        </p:spPr>
        <p:txBody>
          <a:bodyPr vert="horz" wrap="square" lIns="428460" tIns="214230" rIns="428460" bIns="214230" numCol="1" anchor="t" anchorCtr="0" compatLnSpc="1">
            <a:prstTxWarp prst="textNoShape">
              <a:avLst/>
            </a:prstTxWarp>
          </a:bodyPr>
          <a:lstStyle>
            <a:lvl1pPr algn="ctr" defTabSz="4284664" eaLnBrk="1" hangingPunct="1">
              <a:defRPr sz="6600">
                <a:latin typeface="+mn-lt"/>
                <a:ea typeface="ＭＳ Ｐゴシック" charset="0"/>
                <a:cs typeface="+mn-cs"/>
              </a:defRPr>
            </a:lvl1pPr>
          </a:lstStyle>
          <a:p>
            <a:pPr>
              <a:defRPr/>
            </a:pPr>
            <a:endParaRPr lang="en-US"/>
          </a:p>
        </p:txBody>
      </p:sp>
      <p:sp>
        <p:nvSpPr>
          <p:cNvPr id="1030" name="Rectangle 6">
            <a:extLst>
              <a:ext uri="{FF2B5EF4-FFF2-40B4-BE49-F238E27FC236}">
                <a16:creationId xmlns:a16="http://schemas.microsoft.com/office/drawing/2014/main" id="{B380B7CD-4DC6-F3EE-A60D-6A4B7596DB14}"/>
              </a:ext>
            </a:extLst>
          </p:cNvPr>
          <p:cNvSpPr>
            <a:spLocks noGrp="1" noChangeArrowheads="1"/>
          </p:cNvSpPr>
          <p:nvPr>
            <p:ph type="sldNum" sz="quarter" idx="4"/>
          </p:nvPr>
        </p:nvSpPr>
        <p:spPr bwMode="auto">
          <a:xfrm>
            <a:off x="31454725" y="28325763"/>
            <a:ext cx="9144000" cy="2073275"/>
          </a:xfrm>
          <a:prstGeom prst="rect">
            <a:avLst/>
          </a:prstGeom>
          <a:noFill/>
          <a:ln>
            <a:noFill/>
          </a:ln>
          <a:effectLst/>
        </p:spPr>
        <p:txBody>
          <a:bodyPr vert="horz" wrap="square" lIns="428460" tIns="214230" rIns="428460" bIns="214230" numCol="1" anchor="t" anchorCtr="0" compatLnSpc="1">
            <a:prstTxWarp prst="textNoShape">
              <a:avLst/>
            </a:prstTxWarp>
          </a:bodyPr>
          <a:lstStyle>
            <a:lvl1pPr algn="r" defTabSz="4284664" eaLnBrk="1" hangingPunct="1">
              <a:defRPr sz="6600">
                <a:latin typeface="Times New Roman" panose="02020603050405020304" pitchFamily="18" charset="0"/>
              </a:defRPr>
            </a:lvl1pPr>
          </a:lstStyle>
          <a:p>
            <a:pPr>
              <a:defRPr/>
            </a:pPr>
            <a:fld id="{79087BF9-C402-4F39-B4CE-855C616CD31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284663" rtl="0" eaLnBrk="0" fontAlgn="base" hangingPunct="0">
        <a:spcBef>
          <a:spcPct val="0"/>
        </a:spcBef>
        <a:spcAft>
          <a:spcPct val="0"/>
        </a:spcAft>
        <a:defRPr sz="20600">
          <a:solidFill>
            <a:schemeClr val="tx2"/>
          </a:solidFill>
          <a:latin typeface="+mj-lt"/>
          <a:ea typeface="MS PGothic" panose="020B0600070205080204" pitchFamily="34" charset="-128"/>
          <a:cs typeface="ＭＳ Ｐゴシック" charset="0"/>
        </a:defRPr>
      </a:lvl1pPr>
      <a:lvl2pPr algn="ctr" defTabSz="4284663" rtl="0" eaLnBrk="0" fontAlgn="base" hangingPunct="0">
        <a:spcBef>
          <a:spcPct val="0"/>
        </a:spcBef>
        <a:spcAft>
          <a:spcPct val="0"/>
        </a:spcAft>
        <a:defRPr sz="20600">
          <a:solidFill>
            <a:schemeClr val="tx2"/>
          </a:solidFill>
          <a:latin typeface="Times New Roman" charset="0"/>
          <a:ea typeface="MS PGothic" panose="020B0600070205080204" pitchFamily="34" charset="-128"/>
          <a:cs typeface="ＭＳ Ｐゴシック" charset="0"/>
        </a:defRPr>
      </a:lvl2pPr>
      <a:lvl3pPr algn="ctr" defTabSz="4284663" rtl="0" eaLnBrk="0" fontAlgn="base" hangingPunct="0">
        <a:spcBef>
          <a:spcPct val="0"/>
        </a:spcBef>
        <a:spcAft>
          <a:spcPct val="0"/>
        </a:spcAft>
        <a:defRPr sz="20600">
          <a:solidFill>
            <a:schemeClr val="tx2"/>
          </a:solidFill>
          <a:latin typeface="Times New Roman" charset="0"/>
          <a:ea typeface="MS PGothic" panose="020B0600070205080204" pitchFamily="34" charset="-128"/>
          <a:cs typeface="ＭＳ Ｐゴシック" charset="0"/>
        </a:defRPr>
      </a:lvl3pPr>
      <a:lvl4pPr algn="ctr" defTabSz="4284663" rtl="0" eaLnBrk="0" fontAlgn="base" hangingPunct="0">
        <a:spcBef>
          <a:spcPct val="0"/>
        </a:spcBef>
        <a:spcAft>
          <a:spcPct val="0"/>
        </a:spcAft>
        <a:defRPr sz="20600">
          <a:solidFill>
            <a:schemeClr val="tx2"/>
          </a:solidFill>
          <a:latin typeface="Times New Roman" charset="0"/>
          <a:ea typeface="MS PGothic" panose="020B0600070205080204" pitchFamily="34" charset="-128"/>
          <a:cs typeface="ＭＳ Ｐゴシック" charset="0"/>
        </a:defRPr>
      </a:lvl4pPr>
      <a:lvl5pPr algn="ctr" defTabSz="4284663" rtl="0" eaLnBrk="0" fontAlgn="base" hangingPunct="0">
        <a:spcBef>
          <a:spcPct val="0"/>
        </a:spcBef>
        <a:spcAft>
          <a:spcPct val="0"/>
        </a:spcAft>
        <a:defRPr sz="20600">
          <a:solidFill>
            <a:schemeClr val="tx2"/>
          </a:solidFill>
          <a:latin typeface="Times New Roman" charset="0"/>
          <a:ea typeface="MS PGothic" panose="020B0600070205080204" pitchFamily="34" charset="-128"/>
          <a:cs typeface="ＭＳ Ｐゴシック" charset="0"/>
        </a:defRPr>
      </a:lvl5pPr>
      <a:lvl6pPr marL="457200" algn="ctr" defTabSz="4284664" rtl="0" fontAlgn="base">
        <a:spcBef>
          <a:spcPct val="0"/>
        </a:spcBef>
        <a:spcAft>
          <a:spcPct val="0"/>
        </a:spcAft>
        <a:defRPr sz="20600">
          <a:solidFill>
            <a:schemeClr val="tx2"/>
          </a:solidFill>
          <a:latin typeface="Times New Roman" charset="0"/>
          <a:ea typeface="ＭＳ Ｐゴシック" charset="0"/>
        </a:defRPr>
      </a:lvl6pPr>
      <a:lvl7pPr marL="914400" algn="ctr" defTabSz="4284664" rtl="0" fontAlgn="base">
        <a:spcBef>
          <a:spcPct val="0"/>
        </a:spcBef>
        <a:spcAft>
          <a:spcPct val="0"/>
        </a:spcAft>
        <a:defRPr sz="20600">
          <a:solidFill>
            <a:schemeClr val="tx2"/>
          </a:solidFill>
          <a:latin typeface="Times New Roman" charset="0"/>
          <a:ea typeface="ＭＳ Ｐゴシック" charset="0"/>
        </a:defRPr>
      </a:lvl7pPr>
      <a:lvl8pPr marL="1371600" algn="ctr" defTabSz="4284664" rtl="0" fontAlgn="base">
        <a:spcBef>
          <a:spcPct val="0"/>
        </a:spcBef>
        <a:spcAft>
          <a:spcPct val="0"/>
        </a:spcAft>
        <a:defRPr sz="20600">
          <a:solidFill>
            <a:schemeClr val="tx2"/>
          </a:solidFill>
          <a:latin typeface="Times New Roman" charset="0"/>
          <a:ea typeface="ＭＳ Ｐゴシック" charset="0"/>
        </a:defRPr>
      </a:lvl8pPr>
      <a:lvl9pPr marL="1828800" algn="ctr" defTabSz="4284664" rtl="0" fontAlgn="base">
        <a:spcBef>
          <a:spcPct val="0"/>
        </a:spcBef>
        <a:spcAft>
          <a:spcPct val="0"/>
        </a:spcAft>
        <a:defRPr sz="20600">
          <a:solidFill>
            <a:schemeClr val="tx2"/>
          </a:solidFill>
          <a:latin typeface="Times New Roman" charset="0"/>
          <a:ea typeface="ＭＳ Ｐゴシック" charset="0"/>
        </a:defRPr>
      </a:lvl9pPr>
    </p:titleStyle>
    <p:bodyStyle>
      <a:lvl1pPr marL="1606550" indent="-1606550" algn="l" defTabSz="4284663" rtl="0" eaLnBrk="0" fontAlgn="base" hangingPunct="0">
        <a:spcBef>
          <a:spcPct val="20000"/>
        </a:spcBef>
        <a:spcAft>
          <a:spcPct val="0"/>
        </a:spcAft>
        <a:buChar char="•"/>
        <a:defRPr sz="15000">
          <a:solidFill>
            <a:schemeClr val="tx1"/>
          </a:solidFill>
          <a:latin typeface="+mn-lt"/>
          <a:ea typeface="MS PGothic" panose="020B0600070205080204" pitchFamily="34" charset="-128"/>
          <a:cs typeface="ＭＳ Ｐゴシック" charset="0"/>
        </a:defRPr>
      </a:lvl1pPr>
      <a:lvl2pPr marL="3481388" indent="-1339850" algn="l" defTabSz="4284663" rtl="0" eaLnBrk="0" fontAlgn="base" hangingPunct="0">
        <a:spcBef>
          <a:spcPct val="20000"/>
        </a:spcBef>
        <a:spcAft>
          <a:spcPct val="0"/>
        </a:spcAft>
        <a:buChar char="–"/>
        <a:defRPr sz="13100">
          <a:solidFill>
            <a:schemeClr val="tx1"/>
          </a:solidFill>
          <a:latin typeface="+mn-lt"/>
          <a:ea typeface="MS PGothic" panose="020B0600070205080204" pitchFamily="34" charset="-128"/>
        </a:defRPr>
      </a:lvl2pPr>
      <a:lvl3pPr marL="5356225" indent="-1071563" algn="l" defTabSz="4284663" rtl="0" eaLnBrk="0" fontAlgn="base" hangingPunct="0">
        <a:spcBef>
          <a:spcPct val="20000"/>
        </a:spcBef>
        <a:spcAft>
          <a:spcPct val="0"/>
        </a:spcAft>
        <a:buChar char="•"/>
        <a:defRPr sz="11200">
          <a:solidFill>
            <a:schemeClr val="tx1"/>
          </a:solidFill>
          <a:latin typeface="+mn-lt"/>
          <a:ea typeface="MS PGothic" panose="020B0600070205080204" pitchFamily="34" charset="-128"/>
        </a:defRPr>
      </a:lvl3pPr>
      <a:lvl4pPr marL="7497763" indent="-1071563" algn="l" defTabSz="4284663" rtl="0" eaLnBrk="0" fontAlgn="base" hangingPunct="0">
        <a:spcBef>
          <a:spcPct val="20000"/>
        </a:spcBef>
        <a:spcAft>
          <a:spcPct val="0"/>
        </a:spcAft>
        <a:buChar char="–"/>
        <a:defRPr sz="9400">
          <a:solidFill>
            <a:schemeClr val="tx1"/>
          </a:solidFill>
          <a:latin typeface="+mn-lt"/>
          <a:ea typeface="MS PGothic" panose="020B0600070205080204" pitchFamily="34" charset="-128"/>
        </a:defRPr>
      </a:lvl4pPr>
      <a:lvl5pPr marL="9640888" indent="-1071563" algn="l" defTabSz="4284663" rtl="0" eaLnBrk="0" fontAlgn="base" hangingPunct="0">
        <a:spcBef>
          <a:spcPct val="20000"/>
        </a:spcBef>
        <a:spcAft>
          <a:spcPct val="0"/>
        </a:spcAft>
        <a:buChar char="»"/>
        <a:defRPr sz="9400">
          <a:solidFill>
            <a:schemeClr val="tx1"/>
          </a:solidFill>
          <a:latin typeface="+mn-lt"/>
          <a:ea typeface="MS PGothic" panose="020B0600070205080204" pitchFamily="34" charset="-128"/>
        </a:defRPr>
      </a:lvl5pPr>
      <a:lvl6pPr marL="10098088" indent="-1071564" algn="l" defTabSz="4284664" rtl="0" fontAlgn="base">
        <a:spcBef>
          <a:spcPct val="20000"/>
        </a:spcBef>
        <a:spcAft>
          <a:spcPct val="0"/>
        </a:spcAft>
        <a:buChar char="»"/>
        <a:defRPr sz="9400">
          <a:solidFill>
            <a:schemeClr val="tx1"/>
          </a:solidFill>
          <a:latin typeface="+mn-lt"/>
          <a:ea typeface="+mn-ea"/>
        </a:defRPr>
      </a:lvl6pPr>
      <a:lvl7pPr marL="10555288" indent="-1071564" algn="l" defTabSz="4284664" rtl="0" fontAlgn="base">
        <a:spcBef>
          <a:spcPct val="20000"/>
        </a:spcBef>
        <a:spcAft>
          <a:spcPct val="0"/>
        </a:spcAft>
        <a:buChar char="»"/>
        <a:defRPr sz="9400">
          <a:solidFill>
            <a:schemeClr val="tx1"/>
          </a:solidFill>
          <a:latin typeface="+mn-lt"/>
          <a:ea typeface="+mn-ea"/>
        </a:defRPr>
      </a:lvl7pPr>
      <a:lvl8pPr marL="11012488" indent="-1071564" algn="l" defTabSz="4284664" rtl="0" fontAlgn="base">
        <a:spcBef>
          <a:spcPct val="20000"/>
        </a:spcBef>
        <a:spcAft>
          <a:spcPct val="0"/>
        </a:spcAft>
        <a:buChar char="»"/>
        <a:defRPr sz="9400">
          <a:solidFill>
            <a:schemeClr val="tx1"/>
          </a:solidFill>
          <a:latin typeface="+mn-lt"/>
          <a:ea typeface="+mn-ea"/>
        </a:defRPr>
      </a:lvl8pPr>
      <a:lvl9pPr marL="11469688" indent="-1071564" algn="l" defTabSz="4284664" rtl="0" fontAlgn="base">
        <a:spcBef>
          <a:spcPct val="20000"/>
        </a:spcBef>
        <a:spcAft>
          <a:spcPct val="0"/>
        </a:spcAft>
        <a:buChar char="»"/>
        <a:defRPr sz="94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eg"/><Relationship Id="rId18" Type="http://schemas.openxmlformats.org/officeDocument/2006/relationships/image" Target="../media/image16.jpeg"/><Relationship Id="rId3" Type="http://schemas.openxmlformats.org/officeDocument/2006/relationships/image" Target="../media/image1.png"/><Relationship Id="rId21" Type="http://schemas.openxmlformats.org/officeDocument/2006/relationships/image" Target="../media/image19.jpeg"/><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image" Target="../media/image15.jpeg"/><Relationship Id="rId2" Type="http://schemas.openxmlformats.org/officeDocument/2006/relationships/notesSlide" Target="../notesSlides/notesSlide1.xml"/><Relationship Id="rId16" Type="http://schemas.openxmlformats.org/officeDocument/2006/relationships/image" Target="../media/image14.emf"/><Relationship Id="rId20"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emf"/><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a:extLst>
              <a:ext uri="{FF2B5EF4-FFF2-40B4-BE49-F238E27FC236}">
                <a16:creationId xmlns:a16="http://schemas.microsoft.com/office/drawing/2014/main" id="{DD234D1A-0175-5C32-E755-82930F4956E8}"/>
              </a:ext>
            </a:extLst>
          </p:cNvPr>
          <p:cNvPicPr>
            <a:picLocks noChangeAspect="1"/>
          </p:cNvPicPr>
          <p:nvPr/>
        </p:nvPicPr>
        <p:blipFill>
          <a:blip r:embed="rId3"/>
          <a:stretch>
            <a:fillRect/>
          </a:stretch>
        </p:blipFill>
        <p:spPr>
          <a:xfrm>
            <a:off x="21357326" y="25374079"/>
            <a:ext cx="7817863" cy="3200921"/>
          </a:xfrm>
          <a:prstGeom prst="rect">
            <a:avLst/>
          </a:prstGeom>
        </p:spPr>
      </p:pic>
      <p:pic>
        <p:nvPicPr>
          <p:cNvPr id="89" name="Picture 88">
            <a:extLst>
              <a:ext uri="{FF2B5EF4-FFF2-40B4-BE49-F238E27FC236}">
                <a16:creationId xmlns:a16="http://schemas.microsoft.com/office/drawing/2014/main" id="{A12C001A-D557-5C2E-CBD7-67B982027870}"/>
              </a:ext>
            </a:extLst>
          </p:cNvPr>
          <p:cNvPicPr>
            <a:picLocks noChangeAspect="1"/>
          </p:cNvPicPr>
          <p:nvPr/>
        </p:nvPicPr>
        <p:blipFill>
          <a:blip r:embed="rId4"/>
          <a:stretch>
            <a:fillRect/>
          </a:stretch>
        </p:blipFill>
        <p:spPr>
          <a:xfrm>
            <a:off x="21121263" y="21945600"/>
            <a:ext cx="8258600" cy="3381375"/>
          </a:xfrm>
          <a:prstGeom prst="rect">
            <a:avLst/>
          </a:prstGeom>
        </p:spPr>
      </p:pic>
      <p:pic>
        <p:nvPicPr>
          <p:cNvPr id="78" name="Picture 77">
            <a:extLst>
              <a:ext uri="{FF2B5EF4-FFF2-40B4-BE49-F238E27FC236}">
                <a16:creationId xmlns:a16="http://schemas.microsoft.com/office/drawing/2014/main" id="{0386CD81-EEBC-55AE-3066-709AB39D6ECD}"/>
              </a:ext>
            </a:extLst>
          </p:cNvPr>
          <p:cNvPicPr>
            <a:picLocks noChangeAspect="1"/>
          </p:cNvPicPr>
          <p:nvPr/>
        </p:nvPicPr>
        <p:blipFill>
          <a:blip r:embed="rId5"/>
          <a:stretch>
            <a:fillRect/>
          </a:stretch>
        </p:blipFill>
        <p:spPr>
          <a:xfrm>
            <a:off x="20845182" y="15359678"/>
            <a:ext cx="8665650" cy="3548037"/>
          </a:xfrm>
          <a:prstGeom prst="rect">
            <a:avLst/>
          </a:prstGeom>
        </p:spPr>
      </p:pic>
      <p:pic>
        <p:nvPicPr>
          <p:cNvPr id="75" name="Picture 74">
            <a:extLst>
              <a:ext uri="{FF2B5EF4-FFF2-40B4-BE49-F238E27FC236}">
                <a16:creationId xmlns:a16="http://schemas.microsoft.com/office/drawing/2014/main" id="{2CC9A2AA-3709-A7DE-94DE-8E7608693B74}"/>
              </a:ext>
            </a:extLst>
          </p:cNvPr>
          <p:cNvPicPr>
            <a:picLocks noChangeAspect="1"/>
          </p:cNvPicPr>
          <p:nvPr/>
        </p:nvPicPr>
        <p:blipFill>
          <a:blip r:embed="rId6"/>
          <a:stretch>
            <a:fillRect/>
          </a:stretch>
        </p:blipFill>
        <p:spPr>
          <a:xfrm>
            <a:off x="15135434" y="25723857"/>
            <a:ext cx="6159059" cy="3686175"/>
          </a:xfrm>
          <a:prstGeom prst="rect">
            <a:avLst/>
          </a:prstGeom>
        </p:spPr>
      </p:pic>
      <p:pic>
        <p:nvPicPr>
          <p:cNvPr id="68" name="Picture 67">
            <a:extLst>
              <a:ext uri="{FF2B5EF4-FFF2-40B4-BE49-F238E27FC236}">
                <a16:creationId xmlns:a16="http://schemas.microsoft.com/office/drawing/2014/main" id="{5659AA2B-28F3-416F-3AD1-EAF0250823FB}"/>
              </a:ext>
            </a:extLst>
          </p:cNvPr>
          <p:cNvPicPr>
            <a:picLocks noChangeAspect="1"/>
          </p:cNvPicPr>
          <p:nvPr/>
        </p:nvPicPr>
        <p:blipFill>
          <a:blip r:embed="rId7"/>
          <a:stretch>
            <a:fillRect/>
          </a:stretch>
        </p:blipFill>
        <p:spPr>
          <a:xfrm>
            <a:off x="14888614" y="17524971"/>
            <a:ext cx="6157150" cy="3685032"/>
          </a:xfrm>
          <a:prstGeom prst="rect">
            <a:avLst/>
          </a:prstGeom>
        </p:spPr>
      </p:pic>
      <p:pic>
        <p:nvPicPr>
          <p:cNvPr id="4098" name="Picture 175" descr="Slide2">
            <a:extLst>
              <a:ext uri="{FF2B5EF4-FFF2-40B4-BE49-F238E27FC236}">
                <a16:creationId xmlns:a16="http://schemas.microsoft.com/office/drawing/2014/main" id="{EC0E2C96-C9DD-E09C-7A3E-9AB575F0BE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839788"/>
            <a:ext cx="4143375" cy="411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ext Box 5">
            <a:extLst>
              <a:ext uri="{FF2B5EF4-FFF2-40B4-BE49-F238E27FC236}">
                <a16:creationId xmlns:a16="http://schemas.microsoft.com/office/drawing/2014/main" id="{6C8EFDA1-64E7-BCD4-CDAE-9677DE0FE4E2}"/>
              </a:ext>
            </a:extLst>
          </p:cNvPr>
          <p:cNvSpPr txBox="1">
            <a:spLocks noChangeArrowheads="1"/>
          </p:cNvSpPr>
          <p:nvPr/>
        </p:nvSpPr>
        <p:spPr bwMode="auto">
          <a:xfrm>
            <a:off x="838200" y="6729413"/>
            <a:ext cx="12573000" cy="8002587"/>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a:spAutoFit/>
          </a:bodyPr>
          <a:lstStyle>
            <a:lvl1pPr>
              <a:spcBef>
                <a:spcPct val="20000"/>
              </a:spcBef>
              <a:buChar char="•"/>
              <a:defRPr sz="150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131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112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94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9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9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9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9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94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buFontTx/>
              <a:buNone/>
            </a:pPr>
            <a:r>
              <a:rPr lang="en-US" altLang="en-US" sz="4800" b="1">
                <a:solidFill>
                  <a:srgbClr val="004080"/>
                </a:solidFill>
              </a:rPr>
              <a:t>I.  Summary</a:t>
            </a:r>
            <a:endParaRPr lang="en-US" altLang="en-US" sz="4800" b="1">
              <a:solidFill>
                <a:srgbClr val="800080"/>
              </a:solidFill>
            </a:endParaRPr>
          </a:p>
          <a:p>
            <a:pPr eaLnBrk="1" hangingPunct="1">
              <a:spcBef>
                <a:spcPct val="0"/>
              </a:spcBef>
              <a:buFontTx/>
              <a:buNone/>
            </a:pPr>
            <a:r>
              <a:rPr lang="en-US" altLang="en-US" sz="3200">
                <a:cs typeface="Times New Roman" panose="02020603050405020304" pitchFamily="18" charset="0"/>
              </a:rPr>
              <a:t>The Amazon River generates an extensive surface plume, the Amazon River Plume (ARP), that reaches hundreds of kilometers into the Western Tropical North Atlantic. Within the ARP, distinct phytoplankton habitats are generated by the interplay of various physical and chemical factors. The impact of these factors on higher trophic levels has not been studied. We measured the elemental composition of five size fractions of zooplankton, a critical link between phytoplankton and upper trophic levels in the ocean. Specifically, we measured the nitrogen, carbon and phosphorus content, in addition to the isotopic composition (</a:t>
            </a:r>
            <a:r>
              <a:rPr lang="el-GR" altLang="en-US" sz="3200">
                <a:cs typeface="Times New Roman" panose="02020603050405020304" pitchFamily="18" charset="0"/>
              </a:rPr>
              <a:t>δ</a:t>
            </a:r>
            <a:r>
              <a:rPr lang="en-US" altLang="en-US" sz="3200" baseline="30000">
                <a:cs typeface="Times New Roman" panose="02020603050405020304" pitchFamily="18" charset="0"/>
              </a:rPr>
              <a:t>15</a:t>
            </a:r>
            <a:r>
              <a:rPr lang="en-US" altLang="en-US" sz="3200">
                <a:cs typeface="Times New Roman" panose="02020603050405020304" pitchFamily="18" charset="0"/>
              </a:rPr>
              <a:t>N and </a:t>
            </a:r>
            <a:r>
              <a:rPr lang="el-GR" altLang="en-US" sz="3200">
                <a:cs typeface="Times New Roman" panose="02020603050405020304" pitchFamily="18" charset="0"/>
              </a:rPr>
              <a:t>δ</a:t>
            </a:r>
            <a:r>
              <a:rPr lang="en-US" altLang="en-US" sz="3200" baseline="30000">
                <a:cs typeface="Times New Roman" panose="02020603050405020304" pitchFamily="18" charset="0"/>
              </a:rPr>
              <a:t>13</a:t>
            </a:r>
            <a:r>
              <a:rPr lang="en-US" altLang="en-US" sz="3200">
                <a:cs typeface="Times New Roman" panose="02020603050405020304" pitchFamily="18" charset="0"/>
              </a:rPr>
              <a:t>C) of zooplankton collected during cruise EN614 in spring 2018. We found statistically significant differences in zooplankton phosphorus content, C:P and N:P ratios between planktonic habitats and day vs. night samples. Further, we integrated these results with stable isotope data to assess the degree and nature of nutrient limitation among each habitat. </a:t>
            </a:r>
            <a:endParaRPr lang="en-US" altLang="en-US" sz="3200" i="1">
              <a:cs typeface="Times New Roman" panose="02020603050405020304" pitchFamily="18" charset="0"/>
            </a:endParaRPr>
          </a:p>
        </p:txBody>
      </p:sp>
      <p:sp>
        <p:nvSpPr>
          <p:cNvPr id="4100" name="Text Box 12">
            <a:extLst>
              <a:ext uri="{FF2B5EF4-FFF2-40B4-BE49-F238E27FC236}">
                <a16:creationId xmlns:a16="http://schemas.microsoft.com/office/drawing/2014/main" id="{F38928CF-EA6A-9559-2307-83A29D97EE47}"/>
              </a:ext>
            </a:extLst>
          </p:cNvPr>
          <p:cNvSpPr txBox="1">
            <a:spLocks noChangeArrowheads="1"/>
          </p:cNvSpPr>
          <p:nvPr/>
        </p:nvSpPr>
        <p:spPr bwMode="auto">
          <a:xfrm>
            <a:off x="13944600" y="6865938"/>
            <a:ext cx="12496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50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131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112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94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9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9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9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9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94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buFontTx/>
              <a:buNone/>
            </a:pPr>
            <a:r>
              <a:rPr lang="en-US" altLang="en-US" sz="4800" b="1">
                <a:solidFill>
                  <a:srgbClr val="004080"/>
                </a:solidFill>
              </a:rPr>
              <a:t>IV. Methods</a:t>
            </a:r>
            <a:endParaRPr lang="en-US" altLang="en-US" sz="2800"/>
          </a:p>
        </p:txBody>
      </p:sp>
      <p:sp>
        <p:nvSpPr>
          <p:cNvPr id="2093" name="Text Box 45">
            <a:extLst>
              <a:ext uri="{FF2B5EF4-FFF2-40B4-BE49-F238E27FC236}">
                <a16:creationId xmlns:a16="http://schemas.microsoft.com/office/drawing/2014/main" id="{2E0D8C6D-27DF-1202-CC8B-22ECB6CD6A28}"/>
              </a:ext>
            </a:extLst>
          </p:cNvPr>
          <p:cNvSpPr txBox="1">
            <a:spLocks noChangeArrowheads="1"/>
          </p:cNvSpPr>
          <p:nvPr/>
        </p:nvSpPr>
        <p:spPr bwMode="auto">
          <a:xfrm>
            <a:off x="29913263" y="10774362"/>
            <a:ext cx="12796837" cy="9024929"/>
          </a:xfrm>
          <a:prstGeom prst="rect">
            <a:avLst/>
          </a:prstGeom>
          <a:noFill/>
          <a:ln>
            <a:noFill/>
          </a:ln>
          <a:effectLst/>
        </p:spPr>
        <p:txBody>
          <a:bodyPr/>
          <a:lstStyle>
            <a:lvl1pPr marL="288925" indent="-288925">
              <a:defRPr sz="2400">
                <a:solidFill>
                  <a:schemeClr val="tx1"/>
                </a:solidFill>
                <a:latin typeface="Times New Roman" charset="0"/>
                <a:ea typeface="ＭＳ Ｐゴシック" charset="0"/>
              </a:defRPr>
            </a:lvl1pPr>
            <a:lvl2pPr marL="1185863" indent="-609600">
              <a:defRPr sz="2400">
                <a:solidFill>
                  <a:schemeClr val="tx1"/>
                </a:solidFill>
                <a:latin typeface="Times New Roman" charset="0"/>
                <a:ea typeface="ＭＳ Ｐゴシック" charset="0"/>
              </a:defRPr>
            </a:lvl2pPr>
            <a:lvl3pPr marL="1909763" indent="-609600">
              <a:defRPr sz="2400">
                <a:solidFill>
                  <a:schemeClr val="tx1"/>
                </a:solidFill>
                <a:latin typeface="Times New Roman" charset="0"/>
                <a:ea typeface="ＭＳ Ｐゴシック" charset="0"/>
              </a:defRPr>
            </a:lvl3pPr>
            <a:lvl4pPr marL="2633663" indent="-609600">
              <a:defRPr sz="2400">
                <a:solidFill>
                  <a:schemeClr val="tx1"/>
                </a:solidFill>
                <a:latin typeface="Times New Roman" charset="0"/>
                <a:ea typeface="ＭＳ Ｐゴシック" charset="0"/>
              </a:defRPr>
            </a:lvl4pPr>
            <a:lvl5pPr marL="3357563" indent="-609600">
              <a:defRPr sz="2400">
                <a:solidFill>
                  <a:schemeClr val="tx1"/>
                </a:solidFill>
                <a:latin typeface="Times New Roman" charset="0"/>
                <a:ea typeface="ＭＳ Ｐゴシック" charset="0"/>
              </a:defRPr>
            </a:lvl5pPr>
            <a:lvl6pPr marL="3814763" indent="-609600" fontAlgn="base">
              <a:spcBef>
                <a:spcPct val="0"/>
              </a:spcBef>
              <a:spcAft>
                <a:spcPct val="0"/>
              </a:spcAft>
              <a:defRPr sz="2400">
                <a:solidFill>
                  <a:schemeClr val="tx1"/>
                </a:solidFill>
                <a:latin typeface="Times New Roman" charset="0"/>
                <a:ea typeface="ＭＳ Ｐゴシック" charset="0"/>
              </a:defRPr>
            </a:lvl6pPr>
            <a:lvl7pPr marL="4271963" indent="-609600" fontAlgn="base">
              <a:spcBef>
                <a:spcPct val="0"/>
              </a:spcBef>
              <a:spcAft>
                <a:spcPct val="0"/>
              </a:spcAft>
              <a:defRPr sz="2400">
                <a:solidFill>
                  <a:schemeClr val="tx1"/>
                </a:solidFill>
                <a:latin typeface="Times New Roman" charset="0"/>
                <a:ea typeface="ＭＳ Ｐゴシック" charset="0"/>
              </a:defRPr>
            </a:lvl7pPr>
            <a:lvl8pPr marL="4729163" indent="-609600" fontAlgn="base">
              <a:spcBef>
                <a:spcPct val="0"/>
              </a:spcBef>
              <a:spcAft>
                <a:spcPct val="0"/>
              </a:spcAft>
              <a:defRPr sz="2400">
                <a:solidFill>
                  <a:schemeClr val="tx1"/>
                </a:solidFill>
                <a:latin typeface="Times New Roman" charset="0"/>
                <a:ea typeface="ＭＳ Ｐゴシック" charset="0"/>
              </a:defRPr>
            </a:lvl8pPr>
            <a:lvl9pPr marL="5186363" indent="-609600" fontAlgn="base">
              <a:spcBef>
                <a:spcPct val="0"/>
              </a:spcBef>
              <a:spcAft>
                <a:spcPct val="0"/>
              </a:spcAft>
              <a:defRPr sz="2400">
                <a:solidFill>
                  <a:schemeClr val="tx1"/>
                </a:solidFill>
                <a:latin typeface="Times New Roman" charset="0"/>
                <a:ea typeface="ＭＳ Ｐゴシック" charset="0"/>
              </a:defRPr>
            </a:lvl9pPr>
          </a:lstStyle>
          <a:p>
            <a:pPr marL="0" indent="0" algn="just" eaLnBrk="1" hangingPunct="1">
              <a:spcBef>
                <a:spcPct val="25000"/>
              </a:spcBef>
              <a:defRPr/>
            </a:pPr>
            <a:r>
              <a:rPr lang="en-US" sz="4800" b="1" dirty="0">
                <a:solidFill>
                  <a:srgbClr val="004080"/>
                </a:solidFill>
              </a:rPr>
              <a:t>VI. Conclusions</a:t>
            </a:r>
          </a:p>
          <a:p>
            <a:pPr marL="457200" indent="-457200" algn="just" eaLnBrk="1" hangingPunct="1">
              <a:spcBef>
                <a:spcPct val="25000"/>
              </a:spcBef>
              <a:buFont typeface="Arial" panose="020B0604020202020204" pitchFamily="34" charset="0"/>
              <a:buChar char="•"/>
              <a:defRPr/>
            </a:pPr>
            <a:r>
              <a:rPr lang="en-US" sz="3300" dirty="0"/>
              <a:t>Non-migratory zooplankton are more limited by phosphorus than migratory zooplankton. This is contrary to the typical movement of phosphorus in the biological pump. Phosphorus is typically transported by migratory zooplankton and then excreted in the upper water column.</a:t>
            </a:r>
          </a:p>
          <a:p>
            <a:pPr marL="457200" indent="-457200" algn="just" eaLnBrk="1" hangingPunct="1">
              <a:spcBef>
                <a:spcPct val="25000"/>
              </a:spcBef>
              <a:buFont typeface="Arial" panose="020B0604020202020204" pitchFamily="34" charset="0"/>
              <a:buChar char="•"/>
              <a:defRPr/>
            </a:pPr>
            <a:r>
              <a:rPr lang="en-US" sz="3300" dirty="0"/>
              <a:t>Nutrients, specifically phosphorus, from the Amazon River dissipate as plume influence decreases. The zooplankton sampled from the YPC habitat displayed the highest phosphorus content by mass fraction.</a:t>
            </a:r>
          </a:p>
          <a:p>
            <a:pPr marL="457200" indent="-457200" algn="just" eaLnBrk="1" hangingPunct="1">
              <a:spcBef>
                <a:spcPct val="25000"/>
              </a:spcBef>
              <a:buFont typeface="Arial" panose="020B0604020202020204" pitchFamily="34" charset="0"/>
              <a:buChar char="•"/>
              <a:defRPr/>
            </a:pPr>
            <a:r>
              <a:rPr lang="en-US" sz="3300" dirty="0"/>
              <a:t>The YPC habitat is the most nitrogen stressed. This habitat lacks diazotrophs to supply zooplankton with fixed nitrogen.</a:t>
            </a:r>
          </a:p>
          <a:p>
            <a:pPr marL="457200" indent="-457200" algn="just" eaLnBrk="1" hangingPunct="1">
              <a:spcBef>
                <a:spcPct val="25000"/>
              </a:spcBef>
              <a:buFont typeface="Arial" panose="020B0604020202020204" pitchFamily="34" charset="0"/>
              <a:buChar char="•"/>
              <a:defRPr/>
            </a:pPr>
            <a:r>
              <a:rPr lang="en-US" sz="3300" dirty="0"/>
              <a:t>Zooplankton sampled from the WPM are possibly ingesting larger cells with higher </a:t>
            </a:r>
            <a:r>
              <a:rPr lang="el-GR" sz="3300" dirty="0"/>
              <a:t>δ</a:t>
            </a:r>
            <a:r>
              <a:rPr lang="el-GR" sz="3300" baseline="30000" dirty="0"/>
              <a:t>13</a:t>
            </a:r>
            <a:r>
              <a:rPr lang="en-US" sz="3300" dirty="0"/>
              <a:t>C values.   </a:t>
            </a:r>
          </a:p>
          <a:p>
            <a:pPr marL="457200" indent="-457200" algn="just" eaLnBrk="1" hangingPunct="1">
              <a:spcBef>
                <a:spcPct val="25000"/>
              </a:spcBef>
              <a:buFont typeface="Arial" panose="020B0604020202020204" pitchFamily="34" charset="0"/>
              <a:buChar char="•"/>
              <a:defRPr/>
            </a:pPr>
            <a:r>
              <a:rPr lang="en-US" sz="3300" dirty="0"/>
              <a:t>The WPM contains diazotrophs that produce low </a:t>
            </a:r>
            <a:r>
              <a:rPr lang="el-GR" sz="3300" dirty="0"/>
              <a:t>δ</a:t>
            </a:r>
            <a:r>
              <a:rPr lang="en-US" sz="3300" baseline="30000" dirty="0"/>
              <a:t>15</a:t>
            </a:r>
            <a:r>
              <a:rPr lang="en-US" sz="3300" dirty="0"/>
              <a:t>N values.  Surprisingly, we found this habitat had the highest </a:t>
            </a:r>
            <a:r>
              <a:rPr lang="el-GR" sz="3300" dirty="0"/>
              <a:t>δ</a:t>
            </a:r>
            <a:r>
              <a:rPr lang="en-US" sz="3300" baseline="30000" dirty="0"/>
              <a:t>15</a:t>
            </a:r>
            <a:r>
              <a:rPr lang="en-US" sz="3300" dirty="0"/>
              <a:t>N values, possibly due to the lag between ingestion and incorporation of nitrogen in zooplankton tissues.</a:t>
            </a:r>
          </a:p>
        </p:txBody>
      </p:sp>
      <p:sp>
        <p:nvSpPr>
          <p:cNvPr id="4102" name="Text Box 62">
            <a:extLst>
              <a:ext uri="{FF2B5EF4-FFF2-40B4-BE49-F238E27FC236}">
                <a16:creationId xmlns:a16="http://schemas.microsoft.com/office/drawing/2014/main" id="{08A3499C-713A-4908-D925-46199578E047}"/>
              </a:ext>
            </a:extLst>
          </p:cNvPr>
          <p:cNvSpPr txBox="1">
            <a:spLocks noChangeArrowheads="1"/>
          </p:cNvSpPr>
          <p:nvPr/>
        </p:nvSpPr>
        <p:spPr bwMode="auto">
          <a:xfrm>
            <a:off x="30222939" y="26347550"/>
            <a:ext cx="12796838" cy="158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Microsoft Sans Serif" panose="020B0604020202020204" pitchFamily="34" charset="0"/>
                <a:ea typeface="MS PGothic" panose="020B0600070205080204" pitchFamily="34" charset="-128"/>
              </a:defRPr>
            </a:lvl1pPr>
            <a:lvl2pPr marL="742950" indent="-285750">
              <a:defRPr sz="2800">
                <a:solidFill>
                  <a:schemeClr val="tx1"/>
                </a:solidFill>
                <a:latin typeface="Microsoft Sans Serif" panose="020B0604020202020204" pitchFamily="34" charset="0"/>
                <a:ea typeface="MS PGothic" panose="020B0600070205080204" pitchFamily="34" charset="-128"/>
              </a:defRPr>
            </a:lvl2pPr>
            <a:lvl3pPr marL="1143000" indent="-228600">
              <a:defRPr sz="2800">
                <a:solidFill>
                  <a:schemeClr val="tx1"/>
                </a:solidFill>
                <a:latin typeface="Microsoft Sans Serif" panose="020B0604020202020204" pitchFamily="34" charset="0"/>
                <a:ea typeface="MS PGothic" panose="020B0600070205080204" pitchFamily="34" charset="-128"/>
              </a:defRPr>
            </a:lvl3pPr>
            <a:lvl4pPr marL="1600200" indent="-228600">
              <a:defRPr sz="2800">
                <a:solidFill>
                  <a:schemeClr val="tx1"/>
                </a:solidFill>
                <a:latin typeface="Microsoft Sans Serif" panose="020B0604020202020204" pitchFamily="34" charset="0"/>
                <a:ea typeface="MS PGothic" panose="020B0600070205080204" pitchFamily="34" charset="-128"/>
              </a:defRPr>
            </a:lvl4pPr>
            <a:lvl5pPr marL="2057400" indent="-228600">
              <a:defRPr sz="2800">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9pPr>
          </a:lstStyle>
          <a:p>
            <a:pPr eaLnBrk="1" hangingPunct="1">
              <a:spcBef>
                <a:spcPct val="50000"/>
              </a:spcBef>
            </a:pPr>
            <a:r>
              <a:rPr lang="en-US" altLang="en-US" sz="3200" b="1" dirty="0">
                <a:solidFill>
                  <a:srgbClr val="004080"/>
                </a:solidFill>
                <a:latin typeface="Times New Roman" panose="02020603050405020304" pitchFamily="18" charset="0"/>
              </a:rPr>
              <a:t>Acknowledgements</a:t>
            </a:r>
            <a:endParaRPr lang="en-US" altLang="en-US" b="1" dirty="0">
              <a:solidFill>
                <a:srgbClr val="800080"/>
              </a:solidFill>
              <a:latin typeface="Times New Roman" panose="02020603050405020304" pitchFamily="18" charset="0"/>
            </a:endParaRPr>
          </a:p>
          <a:p>
            <a:pPr eaLnBrk="1" hangingPunct="1"/>
            <a:r>
              <a:rPr lang="en-US" altLang="en-US" dirty="0">
                <a:latin typeface="Times New Roman" panose="02020603050405020304" pitchFamily="18" charset="0"/>
              </a:rPr>
              <a:t>Thank you to Dr. Joseph Montoya and Erica </a:t>
            </a:r>
            <a:r>
              <a:rPr lang="en-US" altLang="en-US" dirty="0" err="1">
                <a:latin typeface="Times New Roman" panose="02020603050405020304" pitchFamily="18" charset="0"/>
              </a:rPr>
              <a:t>Strope</a:t>
            </a:r>
            <a:r>
              <a:rPr lang="en-US" altLang="en-US" dirty="0">
                <a:latin typeface="Times New Roman" panose="02020603050405020304" pitchFamily="18" charset="0"/>
              </a:rPr>
              <a:t> for mentorship in your lab and thank you to NSF and Georgia Tech for funding my REU experience. </a:t>
            </a:r>
          </a:p>
        </p:txBody>
      </p:sp>
      <p:sp>
        <p:nvSpPr>
          <p:cNvPr id="4106" name="Text Box 65">
            <a:extLst>
              <a:ext uri="{FF2B5EF4-FFF2-40B4-BE49-F238E27FC236}">
                <a16:creationId xmlns:a16="http://schemas.microsoft.com/office/drawing/2014/main" id="{0AB05D7E-BED0-DFE7-0631-D9C9A28C4035}"/>
              </a:ext>
            </a:extLst>
          </p:cNvPr>
          <p:cNvSpPr txBox="1">
            <a:spLocks noChangeArrowheads="1"/>
          </p:cNvSpPr>
          <p:nvPr/>
        </p:nvSpPr>
        <p:spPr bwMode="auto">
          <a:xfrm>
            <a:off x="814388" y="14960600"/>
            <a:ext cx="12573000" cy="5909310"/>
          </a:xfrm>
          <a:prstGeom prst="rect">
            <a:avLst/>
          </a:prstGeom>
          <a:noFill/>
          <a:ln>
            <a:noFill/>
          </a:ln>
        </p:spPr>
        <p:txBody>
          <a:bodyPr>
            <a:spAutoFit/>
          </a:bodyPr>
          <a:lstStyle>
            <a:lvl1pPr>
              <a:defRPr sz="2800">
                <a:solidFill>
                  <a:schemeClr val="tx1"/>
                </a:solidFill>
                <a:latin typeface="Microsoft Sans Serif" panose="020B0604020202020204" pitchFamily="34" charset="0"/>
                <a:ea typeface="MS PGothic" panose="020B0600070205080204" pitchFamily="34" charset="-128"/>
              </a:defRPr>
            </a:lvl1pPr>
            <a:lvl2pPr marL="808038" indent="-347663">
              <a:defRPr sz="2800">
                <a:solidFill>
                  <a:schemeClr val="tx1"/>
                </a:solidFill>
                <a:latin typeface="Microsoft Sans Serif" panose="020B0604020202020204" pitchFamily="34" charset="0"/>
                <a:ea typeface="MS PGothic" panose="020B0600070205080204" pitchFamily="34" charset="-128"/>
              </a:defRPr>
            </a:lvl2pPr>
            <a:lvl3pPr marL="1143000" indent="-228600">
              <a:defRPr sz="2800">
                <a:solidFill>
                  <a:schemeClr val="tx1"/>
                </a:solidFill>
                <a:latin typeface="Microsoft Sans Serif" panose="020B0604020202020204" pitchFamily="34" charset="0"/>
                <a:ea typeface="MS PGothic" panose="020B0600070205080204" pitchFamily="34" charset="-128"/>
              </a:defRPr>
            </a:lvl3pPr>
            <a:lvl4pPr marL="1600200" indent="-228600">
              <a:defRPr sz="2800">
                <a:solidFill>
                  <a:schemeClr val="tx1"/>
                </a:solidFill>
                <a:latin typeface="Microsoft Sans Serif" panose="020B0604020202020204" pitchFamily="34" charset="0"/>
                <a:ea typeface="MS PGothic" panose="020B0600070205080204" pitchFamily="34" charset="-128"/>
              </a:defRPr>
            </a:lvl4pPr>
            <a:lvl5pPr marL="2057400" indent="-228600">
              <a:defRPr sz="2800">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9pPr>
          </a:lstStyle>
          <a:p>
            <a:pPr algn="just" eaLnBrk="1" hangingPunct="1">
              <a:spcBef>
                <a:spcPct val="25000"/>
              </a:spcBef>
              <a:buClr>
                <a:srgbClr val="800080"/>
              </a:buClr>
              <a:defRPr/>
            </a:pPr>
            <a:r>
              <a:rPr lang="en-US" altLang="en-US" sz="4800" b="1" dirty="0">
                <a:solidFill>
                  <a:srgbClr val="004080"/>
                </a:solidFill>
                <a:latin typeface="Times New Roman" panose="02020603050405020304" pitchFamily="18" charset="0"/>
              </a:rPr>
              <a:t>II. Who Cares?</a:t>
            </a:r>
            <a:endParaRPr lang="en-US" altLang="en-US" sz="3200" dirty="0">
              <a:latin typeface="Times New Roman" panose="02020603050405020304" pitchFamily="18" charset="0"/>
            </a:endParaRPr>
          </a:p>
          <a:p>
            <a:pPr marL="685800" indent="-685800" algn="just" eaLnBrk="1" hangingPunct="1">
              <a:spcBef>
                <a:spcPct val="25000"/>
              </a:spcBef>
              <a:buClr>
                <a:srgbClr val="800080"/>
              </a:buClr>
              <a:buSzPct val="100000"/>
              <a:buFont typeface="Times New Roman" panose="02020603050405020304" pitchFamily="18" charset="0"/>
              <a:buChar char="•"/>
              <a:defRPr/>
            </a:pPr>
            <a:r>
              <a:rPr lang="en-US" altLang="en-US" sz="3000" dirty="0">
                <a:latin typeface="Times New Roman" panose="02020603050405020304" pitchFamily="18" charset="0"/>
              </a:rPr>
              <a:t>The ARP creates distinct phytoplankton habitats based on  biogeochemical factors like surface salinity, temperature and nutrient distribution. The link between habitats and higher trophic levels, like zooplankton, is unknown.​</a:t>
            </a:r>
          </a:p>
          <a:p>
            <a:pPr marL="685800" indent="-685800" algn="just" eaLnBrk="1" hangingPunct="1">
              <a:spcBef>
                <a:spcPct val="25000"/>
              </a:spcBef>
              <a:buClr>
                <a:srgbClr val="800080"/>
              </a:buClr>
              <a:buSzPct val="100000"/>
              <a:buFont typeface="Times New Roman" panose="02020603050405020304" pitchFamily="18" charset="0"/>
              <a:buChar char="•"/>
              <a:defRPr/>
            </a:pPr>
            <a:r>
              <a:rPr lang="en-US" altLang="en-US" sz="3000" dirty="0">
                <a:latin typeface="Times New Roman" panose="02020603050405020304" pitchFamily="18" charset="0"/>
              </a:rPr>
              <a:t>Zooplankton are primary and secondary consumers and connect ocean trophic levels and influence nutrient cycling in the ocean.​</a:t>
            </a:r>
          </a:p>
          <a:p>
            <a:pPr marL="685800" indent="-685800" algn="just" eaLnBrk="1" hangingPunct="1">
              <a:spcBef>
                <a:spcPct val="25000"/>
              </a:spcBef>
              <a:buClr>
                <a:srgbClr val="800080"/>
              </a:buClr>
              <a:buSzPct val="100000"/>
              <a:buFont typeface="Times New Roman" panose="02020603050405020304" pitchFamily="18" charset="0"/>
              <a:buChar char="•"/>
              <a:defRPr/>
            </a:pPr>
            <a:r>
              <a:rPr lang="en-US" altLang="en-US" sz="3000" dirty="0">
                <a:latin typeface="Times New Roman" panose="02020603050405020304" pitchFamily="18" charset="0"/>
              </a:rPr>
              <a:t>In plankton, major nutrients typically follow the Redfield Ratio: (C:N:P) 106:16:1. Comparing zooplankton C:N:P ratios can help determine limiting nutrients. ​</a:t>
            </a:r>
          </a:p>
          <a:p>
            <a:pPr marL="685800" indent="-685800" algn="just" eaLnBrk="1" hangingPunct="1">
              <a:spcBef>
                <a:spcPct val="25000"/>
              </a:spcBef>
              <a:buClr>
                <a:srgbClr val="800080"/>
              </a:buClr>
              <a:buSzPct val="100000"/>
              <a:buFont typeface="Times New Roman" panose="02020603050405020304" pitchFamily="18" charset="0"/>
              <a:buChar char="•"/>
              <a:defRPr/>
            </a:pPr>
            <a:r>
              <a:rPr lang="en-US" altLang="en-US" sz="3000" dirty="0">
                <a:latin typeface="Times New Roman" panose="02020603050405020304" pitchFamily="18" charset="0"/>
              </a:rPr>
              <a:t>Isotopic ratios (</a:t>
            </a:r>
            <a:r>
              <a:rPr lang="el-GR" altLang="en-US" sz="3000" dirty="0">
                <a:latin typeface="Times New Roman" panose="02020603050405020304" pitchFamily="18" charset="0"/>
              </a:rPr>
              <a:t>δ15</a:t>
            </a:r>
            <a:r>
              <a:rPr lang="en-US" altLang="en-US" sz="3000" dirty="0">
                <a:latin typeface="Times New Roman" panose="02020603050405020304" pitchFamily="18" charset="0"/>
              </a:rPr>
              <a:t>N and </a:t>
            </a:r>
            <a:r>
              <a:rPr lang="el-GR" altLang="en-US" sz="3000" dirty="0">
                <a:latin typeface="Times New Roman" panose="02020603050405020304" pitchFamily="18" charset="0"/>
              </a:rPr>
              <a:t>δ13</a:t>
            </a:r>
            <a:r>
              <a:rPr lang="en-US" altLang="en-US" sz="3000" dirty="0">
                <a:latin typeface="Times New Roman" panose="02020603050405020304" pitchFamily="18" charset="0"/>
              </a:rPr>
              <a:t>C) help track an organism’s trophic position and food source.​</a:t>
            </a:r>
          </a:p>
        </p:txBody>
      </p:sp>
      <p:sp>
        <p:nvSpPr>
          <p:cNvPr id="4104" name="Line 79">
            <a:extLst>
              <a:ext uri="{FF2B5EF4-FFF2-40B4-BE49-F238E27FC236}">
                <a16:creationId xmlns:a16="http://schemas.microsoft.com/office/drawing/2014/main" id="{FE40BE88-4479-2728-7797-27AA6F1B276E}"/>
              </a:ext>
            </a:extLst>
          </p:cNvPr>
          <p:cNvSpPr>
            <a:spLocks noChangeShapeType="1"/>
          </p:cNvSpPr>
          <p:nvPr/>
        </p:nvSpPr>
        <p:spPr bwMode="auto">
          <a:xfrm>
            <a:off x="30300612" y="26212800"/>
            <a:ext cx="12796838" cy="0"/>
          </a:xfrm>
          <a:prstGeom prst="line">
            <a:avLst/>
          </a:prstGeom>
          <a:noFill/>
          <a:ln w="635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4105" name="Picture 154" descr="nsf4c">
            <a:extLst>
              <a:ext uri="{FF2B5EF4-FFF2-40B4-BE49-F238E27FC236}">
                <a16:creationId xmlns:a16="http://schemas.microsoft.com/office/drawing/2014/main" id="{44768732-CC26-04BA-523B-74AED8C0C5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04800" y="1068388"/>
            <a:ext cx="38862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Line 176">
            <a:extLst>
              <a:ext uri="{FF2B5EF4-FFF2-40B4-BE49-F238E27FC236}">
                <a16:creationId xmlns:a16="http://schemas.microsoft.com/office/drawing/2014/main" id="{151236CD-D319-F21E-E1FA-94A2675722B6}"/>
              </a:ext>
            </a:extLst>
          </p:cNvPr>
          <p:cNvSpPr>
            <a:spLocks noChangeShapeType="1"/>
          </p:cNvSpPr>
          <p:nvPr/>
        </p:nvSpPr>
        <p:spPr bwMode="auto">
          <a:xfrm>
            <a:off x="1676400" y="5715000"/>
            <a:ext cx="40690800" cy="0"/>
          </a:xfrm>
          <a:prstGeom prst="line">
            <a:avLst/>
          </a:prstGeom>
          <a:noFill/>
          <a:ln w="952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7" name="Rectangle 185">
            <a:extLst>
              <a:ext uri="{FF2B5EF4-FFF2-40B4-BE49-F238E27FC236}">
                <a16:creationId xmlns:a16="http://schemas.microsoft.com/office/drawing/2014/main" id="{75B63C24-7B9C-C093-C036-33104694F6E5}"/>
              </a:ext>
            </a:extLst>
          </p:cNvPr>
          <p:cNvSpPr>
            <a:spLocks noChangeArrowheads="1"/>
          </p:cNvSpPr>
          <p:nvPr/>
        </p:nvSpPr>
        <p:spPr bwMode="auto">
          <a:xfrm>
            <a:off x="1143000" y="28803600"/>
            <a:ext cx="11987213" cy="166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Microsoft Sans Serif" panose="020B0604020202020204" pitchFamily="34" charset="0"/>
                <a:ea typeface="MS PGothic" panose="020B0600070205080204" pitchFamily="34" charset="-128"/>
              </a:defRPr>
            </a:lvl1pPr>
            <a:lvl2pPr marL="742950" indent="-285750">
              <a:defRPr sz="2800">
                <a:solidFill>
                  <a:schemeClr val="tx1"/>
                </a:solidFill>
                <a:latin typeface="Microsoft Sans Serif" panose="020B0604020202020204" pitchFamily="34" charset="0"/>
                <a:ea typeface="MS PGothic" panose="020B0600070205080204" pitchFamily="34" charset="-128"/>
              </a:defRPr>
            </a:lvl2pPr>
            <a:lvl3pPr marL="1143000" indent="-228600">
              <a:defRPr sz="2800">
                <a:solidFill>
                  <a:schemeClr val="tx1"/>
                </a:solidFill>
                <a:latin typeface="Microsoft Sans Serif" panose="020B0604020202020204" pitchFamily="34" charset="0"/>
                <a:ea typeface="MS PGothic" panose="020B0600070205080204" pitchFamily="34" charset="-128"/>
              </a:defRPr>
            </a:lvl3pPr>
            <a:lvl4pPr marL="1600200" indent="-228600">
              <a:defRPr sz="2800">
                <a:solidFill>
                  <a:schemeClr val="tx1"/>
                </a:solidFill>
                <a:latin typeface="Microsoft Sans Serif" panose="020B0604020202020204" pitchFamily="34" charset="0"/>
                <a:ea typeface="MS PGothic" panose="020B0600070205080204" pitchFamily="34" charset="-128"/>
              </a:defRPr>
            </a:lvl4pPr>
            <a:lvl5pPr marL="2057400" indent="-228600">
              <a:defRPr sz="2800">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9pPr>
          </a:lstStyle>
          <a:p>
            <a:pPr algn="just" eaLnBrk="1" hangingPunct="1">
              <a:lnSpc>
                <a:spcPct val="80000"/>
              </a:lnSpc>
            </a:pPr>
            <a:r>
              <a:rPr lang="en-US" altLang="en-US" sz="3200" b="1" dirty="0">
                <a:latin typeface="Times" panose="02020603050405020304" pitchFamily="18" charset="0"/>
              </a:rPr>
              <a:t>Figure 1</a:t>
            </a:r>
            <a:r>
              <a:rPr lang="en-US" altLang="en-US" sz="3200" dirty="0">
                <a:latin typeface="Times" panose="02020603050405020304" pitchFamily="18" charset="0"/>
              </a:rPr>
              <a:t>:  Amazon river plume (a) EN614 cruise track and phytoplankton habitats and (b) satellite image. Red represents the ‘young plume core’, yellow ‘western plume margin’, purple ‘outer plume margin’ and blue ‘oceanic water’.</a:t>
            </a:r>
          </a:p>
        </p:txBody>
      </p:sp>
      <p:sp>
        <p:nvSpPr>
          <p:cNvPr id="4108" name="Rectangle 204">
            <a:extLst>
              <a:ext uri="{FF2B5EF4-FFF2-40B4-BE49-F238E27FC236}">
                <a16:creationId xmlns:a16="http://schemas.microsoft.com/office/drawing/2014/main" id="{AEA2A5E7-7B8F-C512-CC50-42135F745396}"/>
              </a:ext>
            </a:extLst>
          </p:cNvPr>
          <p:cNvSpPr>
            <a:spLocks noChangeArrowheads="1"/>
          </p:cNvSpPr>
          <p:nvPr/>
        </p:nvSpPr>
        <p:spPr bwMode="auto">
          <a:xfrm>
            <a:off x="13838238" y="14947900"/>
            <a:ext cx="15541625" cy="15532100"/>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Microsoft Sans Serif" panose="020B0604020202020204" pitchFamily="34" charset="0"/>
                <a:ea typeface="MS PGothic" panose="020B0600070205080204" pitchFamily="34" charset="-128"/>
              </a:defRPr>
            </a:lvl1pPr>
            <a:lvl2pPr marL="742950" indent="-285750">
              <a:defRPr sz="2800">
                <a:solidFill>
                  <a:schemeClr val="tx1"/>
                </a:solidFill>
                <a:latin typeface="Microsoft Sans Serif" panose="020B0604020202020204" pitchFamily="34" charset="0"/>
                <a:ea typeface="MS PGothic" panose="020B0600070205080204" pitchFamily="34" charset="-128"/>
              </a:defRPr>
            </a:lvl2pPr>
            <a:lvl3pPr marL="1143000" indent="-228600">
              <a:defRPr sz="2800">
                <a:solidFill>
                  <a:schemeClr val="tx1"/>
                </a:solidFill>
                <a:latin typeface="Microsoft Sans Serif" panose="020B0604020202020204" pitchFamily="34" charset="0"/>
                <a:ea typeface="MS PGothic" panose="020B0600070205080204" pitchFamily="34" charset="-128"/>
              </a:defRPr>
            </a:lvl3pPr>
            <a:lvl4pPr marL="1600200" indent="-228600">
              <a:defRPr sz="2800">
                <a:solidFill>
                  <a:schemeClr val="tx1"/>
                </a:solidFill>
                <a:latin typeface="Microsoft Sans Serif" panose="020B0604020202020204" pitchFamily="34" charset="0"/>
                <a:ea typeface="MS PGothic" panose="020B0600070205080204" pitchFamily="34" charset="-128"/>
              </a:defRPr>
            </a:lvl4pPr>
            <a:lvl5pPr marL="2057400" indent="-228600">
              <a:defRPr sz="2800">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9pPr>
          </a:lstStyle>
          <a:p>
            <a:pPr eaLnBrk="1" hangingPunct="1"/>
            <a:endParaRPr lang="en-US" altLang="en-US"/>
          </a:p>
        </p:txBody>
      </p:sp>
      <p:sp>
        <p:nvSpPr>
          <p:cNvPr id="4109" name="Rectangle 209">
            <a:extLst>
              <a:ext uri="{FF2B5EF4-FFF2-40B4-BE49-F238E27FC236}">
                <a16:creationId xmlns:a16="http://schemas.microsoft.com/office/drawing/2014/main" id="{CC097EE4-BA78-80C3-F673-92D8F9405C3F}"/>
              </a:ext>
            </a:extLst>
          </p:cNvPr>
          <p:cNvSpPr>
            <a:spLocks noChangeArrowheads="1"/>
          </p:cNvSpPr>
          <p:nvPr/>
        </p:nvSpPr>
        <p:spPr bwMode="auto">
          <a:xfrm>
            <a:off x="29762450" y="6764338"/>
            <a:ext cx="13335000" cy="3765550"/>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Microsoft Sans Serif" panose="020B0604020202020204" pitchFamily="34" charset="0"/>
                <a:ea typeface="MS PGothic" panose="020B0600070205080204" pitchFamily="34" charset="-128"/>
              </a:defRPr>
            </a:lvl1pPr>
            <a:lvl2pPr marL="742950" indent="-285750">
              <a:defRPr sz="2800">
                <a:solidFill>
                  <a:schemeClr val="tx1"/>
                </a:solidFill>
                <a:latin typeface="Microsoft Sans Serif" panose="020B0604020202020204" pitchFamily="34" charset="0"/>
                <a:ea typeface="MS PGothic" panose="020B0600070205080204" pitchFamily="34" charset="-128"/>
              </a:defRPr>
            </a:lvl2pPr>
            <a:lvl3pPr marL="1143000" indent="-228600">
              <a:defRPr sz="2800">
                <a:solidFill>
                  <a:schemeClr val="tx1"/>
                </a:solidFill>
                <a:latin typeface="Microsoft Sans Serif" panose="020B0604020202020204" pitchFamily="34" charset="0"/>
                <a:ea typeface="MS PGothic" panose="020B0600070205080204" pitchFamily="34" charset="-128"/>
              </a:defRPr>
            </a:lvl3pPr>
            <a:lvl4pPr marL="1600200" indent="-228600">
              <a:defRPr sz="2800">
                <a:solidFill>
                  <a:schemeClr val="tx1"/>
                </a:solidFill>
                <a:latin typeface="Microsoft Sans Serif" panose="020B0604020202020204" pitchFamily="34" charset="0"/>
                <a:ea typeface="MS PGothic" panose="020B0600070205080204" pitchFamily="34" charset="-128"/>
              </a:defRPr>
            </a:lvl4pPr>
            <a:lvl5pPr marL="2057400" indent="-228600">
              <a:defRPr sz="2800">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9pPr>
          </a:lstStyle>
          <a:p>
            <a:pPr eaLnBrk="1" hangingPunct="1"/>
            <a:endParaRPr lang="en-US" altLang="en-US"/>
          </a:p>
        </p:txBody>
      </p:sp>
      <p:pic>
        <p:nvPicPr>
          <p:cNvPr id="4110" name="Picture 1">
            <a:extLst>
              <a:ext uri="{FF2B5EF4-FFF2-40B4-BE49-F238E27FC236}">
                <a16:creationId xmlns:a16="http://schemas.microsoft.com/office/drawing/2014/main" id="{280BA57B-3390-24ED-42F3-268B7D198B0F}"/>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808788" y="2740025"/>
            <a:ext cx="6602412"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 name="Line 213">
            <a:extLst>
              <a:ext uri="{FF2B5EF4-FFF2-40B4-BE49-F238E27FC236}">
                <a16:creationId xmlns:a16="http://schemas.microsoft.com/office/drawing/2014/main" id="{4A10BF52-4215-7B86-0E4A-51DEA6F186AA}"/>
              </a:ext>
            </a:extLst>
          </p:cNvPr>
          <p:cNvSpPr>
            <a:spLocks noChangeShapeType="1"/>
          </p:cNvSpPr>
          <p:nvPr/>
        </p:nvSpPr>
        <p:spPr bwMode="auto">
          <a:xfrm>
            <a:off x="30251400" y="20193000"/>
            <a:ext cx="12796838" cy="0"/>
          </a:xfrm>
          <a:prstGeom prst="line">
            <a:avLst/>
          </a:prstGeom>
          <a:noFill/>
          <a:ln w="635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0" name="Text Box 2">
            <a:extLst>
              <a:ext uri="{FF2B5EF4-FFF2-40B4-BE49-F238E27FC236}">
                <a16:creationId xmlns:a16="http://schemas.microsoft.com/office/drawing/2014/main" id="{6D200BAA-EE6A-941E-B7A0-CFF16F0208FC}"/>
              </a:ext>
            </a:extLst>
          </p:cNvPr>
          <p:cNvSpPr txBox="1">
            <a:spLocks noChangeArrowheads="1"/>
          </p:cNvSpPr>
          <p:nvPr/>
        </p:nvSpPr>
        <p:spPr bwMode="auto">
          <a:xfrm>
            <a:off x="7924800" y="457200"/>
            <a:ext cx="27965400" cy="5349875"/>
          </a:xfrm>
          <a:prstGeom prst="rect">
            <a:avLst/>
          </a:prstGeom>
          <a:noFill/>
          <a:ln>
            <a:noFill/>
          </a:ln>
        </p:spPr>
        <p:txBody>
          <a:bodyPr>
            <a:spAutoFit/>
          </a:bodyPr>
          <a:lstStyle>
            <a:lvl1pPr>
              <a:defRPr sz="2800">
                <a:solidFill>
                  <a:schemeClr val="tx1"/>
                </a:solidFill>
                <a:latin typeface="Microsoft Sans Serif" panose="020B0604020202020204" pitchFamily="34" charset="0"/>
                <a:ea typeface="MS PGothic" panose="020B0600070205080204" pitchFamily="34" charset="-128"/>
              </a:defRPr>
            </a:lvl1pPr>
            <a:lvl2pPr marL="742950" indent="-285750">
              <a:defRPr sz="2800">
                <a:solidFill>
                  <a:schemeClr val="tx1"/>
                </a:solidFill>
                <a:latin typeface="Microsoft Sans Serif" panose="020B0604020202020204" pitchFamily="34" charset="0"/>
                <a:ea typeface="MS PGothic" panose="020B0600070205080204" pitchFamily="34" charset="-128"/>
              </a:defRPr>
            </a:lvl2pPr>
            <a:lvl3pPr marL="1143000" indent="-228600">
              <a:defRPr sz="2800">
                <a:solidFill>
                  <a:schemeClr val="tx1"/>
                </a:solidFill>
                <a:latin typeface="Microsoft Sans Serif" panose="020B0604020202020204" pitchFamily="34" charset="0"/>
                <a:ea typeface="MS PGothic" panose="020B0600070205080204" pitchFamily="34" charset="-128"/>
              </a:defRPr>
            </a:lvl3pPr>
            <a:lvl4pPr marL="1600200" indent="-228600">
              <a:defRPr sz="2800">
                <a:solidFill>
                  <a:schemeClr val="tx1"/>
                </a:solidFill>
                <a:latin typeface="Microsoft Sans Serif" panose="020B0604020202020204" pitchFamily="34" charset="0"/>
                <a:ea typeface="MS PGothic" panose="020B0600070205080204" pitchFamily="34" charset="-128"/>
              </a:defRPr>
            </a:lvl4pPr>
            <a:lvl5pPr marL="2057400" indent="-228600">
              <a:defRPr sz="2800">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9pPr>
          </a:lstStyle>
          <a:p>
            <a:pPr algn="ctr" eaLnBrk="1" hangingPunct="1">
              <a:lnSpc>
                <a:spcPct val="80000"/>
              </a:lnSpc>
              <a:defRPr/>
            </a:pPr>
            <a:r>
              <a:rPr lang="en-US" altLang="en-US" sz="9600" dirty="0">
                <a:latin typeface="+mj-lt"/>
              </a:rPr>
              <a:t>Zooplankton Elemental Composition in the Amazon River Plume Region</a:t>
            </a:r>
            <a:endParaRPr lang="en-US" altLang="en-US" sz="1600" i="1" dirty="0">
              <a:latin typeface="+mj-lt"/>
            </a:endParaRPr>
          </a:p>
          <a:p>
            <a:pPr algn="ctr" eaLnBrk="1" hangingPunct="1">
              <a:defRPr/>
            </a:pPr>
            <a:r>
              <a:rPr lang="en-US" altLang="en-US" sz="6000" dirty="0">
                <a:latin typeface="Times New Roman" panose="02020603050405020304" pitchFamily="18" charset="0"/>
              </a:rPr>
              <a:t>G.H. Davenport</a:t>
            </a:r>
            <a:r>
              <a:rPr lang="en-US" altLang="en-US" sz="6000" baseline="30000" dirty="0">
                <a:latin typeface="Times New Roman" panose="02020603050405020304" pitchFamily="18" charset="0"/>
              </a:rPr>
              <a:t>1</a:t>
            </a:r>
            <a:r>
              <a:rPr lang="en-US" altLang="en-US" sz="6000" dirty="0">
                <a:latin typeface="Times New Roman" panose="02020603050405020304" pitchFamily="18" charset="0"/>
              </a:rPr>
              <a:t>, E.A. Strope</a:t>
            </a:r>
            <a:r>
              <a:rPr lang="en-US" altLang="en-US" sz="6000" baseline="30000" dirty="0">
                <a:latin typeface="Times New Roman" panose="02020603050405020304" pitchFamily="18" charset="0"/>
              </a:rPr>
              <a:t>2</a:t>
            </a:r>
            <a:r>
              <a:rPr lang="en-US" altLang="en-US" sz="6000" dirty="0">
                <a:latin typeface="Times New Roman" panose="02020603050405020304" pitchFamily="18" charset="0"/>
              </a:rPr>
              <a:t>, J.P. Montoya</a:t>
            </a:r>
            <a:r>
              <a:rPr lang="en-US" altLang="en-US" sz="6000" baseline="30000" dirty="0">
                <a:latin typeface="Times New Roman" panose="02020603050405020304" pitchFamily="18" charset="0"/>
              </a:rPr>
              <a:t>2</a:t>
            </a:r>
            <a:r>
              <a:rPr lang="en-US" altLang="en-US" sz="5400" dirty="0">
                <a:latin typeface="Times New Roman" panose="02020603050405020304" pitchFamily="18" charset="0"/>
              </a:rPr>
              <a:t> </a:t>
            </a:r>
            <a:endParaRPr lang="en-US" altLang="en-US" sz="6000" baseline="30000" dirty="0">
              <a:latin typeface="Times New Roman" panose="02020603050405020304" pitchFamily="18" charset="0"/>
            </a:endParaRPr>
          </a:p>
          <a:p>
            <a:pPr algn="ctr" eaLnBrk="1" hangingPunct="1">
              <a:defRPr/>
            </a:pPr>
            <a:endParaRPr lang="en-US" altLang="en-US" sz="1800" baseline="30000" dirty="0">
              <a:latin typeface="Times New Roman" panose="02020603050405020304" pitchFamily="18" charset="0"/>
            </a:endParaRPr>
          </a:p>
          <a:p>
            <a:pPr algn="ctr" eaLnBrk="1" hangingPunct="1">
              <a:defRPr/>
            </a:pPr>
            <a:endParaRPr lang="en-US" altLang="en-US" sz="1800" baseline="30000" dirty="0">
              <a:latin typeface="Times New Roman" panose="02020603050405020304" pitchFamily="18" charset="0"/>
            </a:endParaRPr>
          </a:p>
          <a:p>
            <a:pPr algn="ctr" eaLnBrk="1" hangingPunct="1">
              <a:defRPr/>
            </a:pPr>
            <a:endParaRPr lang="en-US" altLang="en-US" sz="1800" baseline="30000" dirty="0">
              <a:latin typeface="Times New Roman" panose="02020603050405020304" pitchFamily="18" charset="0"/>
            </a:endParaRPr>
          </a:p>
          <a:p>
            <a:pPr algn="ctr" eaLnBrk="1" hangingPunct="1">
              <a:defRPr/>
            </a:pPr>
            <a:r>
              <a:rPr lang="en-US" altLang="en-US" sz="4000" baseline="30000" dirty="0">
                <a:latin typeface="Times New Roman" panose="02020603050405020304" pitchFamily="18" charset="0"/>
              </a:rPr>
              <a:t>1</a:t>
            </a:r>
            <a:r>
              <a:rPr lang="en-US" altLang="en-US" sz="4000" dirty="0">
                <a:latin typeface="Times New Roman" panose="02020603050405020304" pitchFamily="18" charset="0"/>
              </a:rPr>
              <a:t> James Madison University, Harrisonburg, VA 22801 USA</a:t>
            </a:r>
          </a:p>
          <a:p>
            <a:pPr algn="ctr" eaLnBrk="1" hangingPunct="1">
              <a:defRPr/>
            </a:pPr>
            <a:r>
              <a:rPr lang="en-US" altLang="en-US" sz="4000" baseline="30000" dirty="0">
                <a:latin typeface="Times New Roman" panose="02020603050405020304" pitchFamily="18" charset="0"/>
              </a:rPr>
              <a:t>2 </a:t>
            </a:r>
            <a:r>
              <a:rPr lang="en-US" altLang="en-US" sz="4000" dirty="0">
                <a:latin typeface="Times New Roman" panose="02020603050405020304" pitchFamily="18" charset="0"/>
              </a:rPr>
              <a:t>School of Biology, Georgia Institute of Technology, Atlanta, GA 30332 USA</a:t>
            </a:r>
          </a:p>
        </p:txBody>
      </p:sp>
      <p:sp>
        <p:nvSpPr>
          <p:cNvPr id="2" name="TextBox 4">
            <a:extLst>
              <a:ext uri="{FF2B5EF4-FFF2-40B4-BE49-F238E27FC236}">
                <a16:creationId xmlns:a16="http://schemas.microsoft.com/office/drawing/2014/main" id="{E5DE6366-2FC3-8CAB-843C-3C7C006781BC}"/>
              </a:ext>
            </a:extLst>
          </p:cNvPr>
          <p:cNvSpPr txBox="1">
            <a:spLocks noChangeArrowheads="1"/>
          </p:cNvSpPr>
          <p:nvPr/>
        </p:nvSpPr>
        <p:spPr bwMode="auto">
          <a:xfrm>
            <a:off x="14247813" y="15270163"/>
            <a:ext cx="6607175" cy="1816100"/>
          </a:xfrm>
          <a:prstGeom prst="rect">
            <a:avLst/>
          </a:prstGeom>
          <a:noFill/>
          <a:ln>
            <a:noFill/>
          </a:ln>
        </p:spPr>
        <p:txBody>
          <a:bodyPr>
            <a:spAutoFit/>
          </a:bodyPr>
          <a:lstStyle>
            <a:lvl1pPr>
              <a:spcBef>
                <a:spcPct val="20000"/>
              </a:spcBef>
              <a:buChar char="•"/>
              <a:defRPr sz="150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131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112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94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9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9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9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9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9400">
                <a:solidFill>
                  <a:schemeClr val="tx1"/>
                </a:solidFill>
                <a:latin typeface="Times New Roman" panose="02020603050405020304" pitchFamily="18" charset="0"/>
                <a:ea typeface="MS PGothic" panose="020B0600070205080204" pitchFamily="34" charset="-128"/>
              </a:defRPr>
            </a:lvl9pPr>
          </a:lstStyle>
          <a:p>
            <a:pPr algn="just" eaLnBrk="1" hangingPunct="1">
              <a:spcBef>
                <a:spcPct val="0"/>
              </a:spcBef>
              <a:buFontTx/>
              <a:buNone/>
              <a:defRPr/>
            </a:pPr>
            <a:r>
              <a:rPr lang="en-US" altLang="en-US" sz="2800" b="1" dirty="0">
                <a:latin typeface="+mj-lt"/>
              </a:rPr>
              <a:t>Figure 2:</a:t>
            </a:r>
            <a:r>
              <a:rPr lang="en-US" altLang="en-US" sz="2800" dirty="0">
                <a:latin typeface="+mj-lt"/>
              </a:rPr>
              <a:t>  (below) Three boxplots displaying the effect of collection time on (a) C:P ratio (p=0.005), (b) N:P  (p=0.002) and (c) C:N (p=0.089).</a:t>
            </a:r>
          </a:p>
        </p:txBody>
      </p:sp>
      <p:sp>
        <p:nvSpPr>
          <p:cNvPr id="4114" name="TextBox 4">
            <a:extLst>
              <a:ext uri="{FF2B5EF4-FFF2-40B4-BE49-F238E27FC236}">
                <a16:creationId xmlns:a16="http://schemas.microsoft.com/office/drawing/2014/main" id="{07233A44-F820-90BF-CC2E-FDF90F58CE74}"/>
              </a:ext>
            </a:extLst>
          </p:cNvPr>
          <p:cNvSpPr txBox="1">
            <a:spLocks noChangeArrowheads="1"/>
          </p:cNvSpPr>
          <p:nvPr/>
        </p:nvSpPr>
        <p:spPr bwMode="auto">
          <a:xfrm>
            <a:off x="30959425" y="7791450"/>
            <a:ext cx="18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150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131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112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94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9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9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9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9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94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endParaRPr lang="en-US" altLang="en-US" sz="2800">
              <a:latin typeface="Microsoft Sans Serif" panose="020B0604020202020204" pitchFamily="34" charset="0"/>
            </a:endParaRPr>
          </a:p>
        </p:txBody>
      </p:sp>
      <p:sp>
        <p:nvSpPr>
          <p:cNvPr id="4128" name="Text Box 45">
            <a:extLst>
              <a:ext uri="{FF2B5EF4-FFF2-40B4-BE49-F238E27FC236}">
                <a16:creationId xmlns:a16="http://schemas.microsoft.com/office/drawing/2014/main" id="{04918367-C961-B744-054B-14F3D90BE3EA}"/>
              </a:ext>
            </a:extLst>
          </p:cNvPr>
          <p:cNvSpPr txBox="1">
            <a:spLocks noChangeArrowheads="1"/>
          </p:cNvSpPr>
          <p:nvPr/>
        </p:nvSpPr>
        <p:spPr bwMode="auto">
          <a:xfrm>
            <a:off x="29946600" y="6934200"/>
            <a:ext cx="13335000" cy="3278188"/>
          </a:xfrm>
          <a:prstGeom prst="rect">
            <a:avLst/>
          </a:prstGeom>
          <a:noFill/>
          <a:ln>
            <a:noFill/>
          </a:ln>
        </p:spPr>
        <p:txBody>
          <a:bodyPr/>
          <a:lstStyle>
            <a:lvl1pPr marL="288925" indent="-288925">
              <a:defRPr sz="2800">
                <a:solidFill>
                  <a:schemeClr val="tx1"/>
                </a:solidFill>
                <a:latin typeface="Microsoft Sans Serif" panose="020B0604020202020204" pitchFamily="34" charset="0"/>
                <a:ea typeface="MS PGothic" panose="020B0600070205080204" pitchFamily="34" charset="-128"/>
              </a:defRPr>
            </a:lvl1pPr>
            <a:lvl2pPr marL="1185863" indent="-609600">
              <a:defRPr sz="2800">
                <a:solidFill>
                  <a:schemeClr val="tx1"/>
                </a:solidFill>
                <a:latin typeface="Microsoft Sans Serif" panose="020B0604020202020204" pitchFamily="34" charset="0"/>
                <a:ea typeface="MS PGothic" panose="020B0600070205080204" pitchFamily="34" charset="-128"/>
              </a:defRPr>
            </a:lvl2pPr>
            <a:lvl3pPr marL="1909763" indent="-609600">
              <a:defRPr sz="2800">
                <a:solidFill>
                  <a:schemeClr val="tx1"/>
                </a:solidFill>
                <a:latin typeface="Microsoft Sans Serif" panose="020B0604020202020204" pitchFamily="34" charset="0"/>
                <a:ea typeface="MS PGothic" panose="020B0600070205080204" pitchFamily="34" charset="-128"/>
              </a:defRPr>
            </a:lvl3pPr>
            <a:lvl4pPr marL="2633663" indent="-609600">
              <a:defRPr sz="2800">
                <a:solidFill>
                  <a:schemeClr val="tx1"/>
                </a:solidFill>
                <a:latin typeface="Microsoft Sans Serif" panose="020B0604020202020204" pitchFamily="34" charset="0"/>
                <a:ea typeface="MS PGothic" panose="020B0600070205080204" pitchFamily="34" charset="-128"/>
              </a:defRPr>
            </a:lvl4pPr>
            <a:lvl5pPr marL="3357563" indent="-609600">
              <a:defRPr sz="2800">
                <a:solidFill>
                  <a:schemeClr val="tx1"/>
                </a:solidFill>
                <a:latin typeface="Microsoft Sans Serif" panose="020B0604020202020204" pitchFamily="34" charset="0"/>
                <a:ea typeface="MS PGothic" panose="020B0600070205080204" pitchFamily="34" charset="-128"/>
              </a:defRPr>
            </a:lvl5pPr>
            <a:lvl6pPr marL="3814763" indent="-609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6pPr>
            <a:lvl7pPr marL="4271963" indent="-609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7pPr>
            <a:lvl8pPr marL="4729163" indent="-609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8pPr>
            <a:lvl9pPr marL="5186363" indent="-609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9pPr>
          </a:lstStyle>
          <a:p>
            <a:pPr marL="0" indent="0" eaLnBrk="1" hangingPunct="1">
              <a:spcBef>
                <a:spcPct val="25000"/>
              </a:spcBef>
              <a:defRPr/>
            </a:pPr>
            <a:r>
              <a:rPr lang="en-US" altLang="en-US" sz="4800" b="1" dirty="0">
                <a:solidFill>
                  <a:srgbClr val="004080"/>
                </a:solidFill>
                <a:latin typeface="Times New Roman" panose="02020603050405020304" pitchFamily="18" charset="0"/>
              </a:rPr>
              <a:t>V. Results</a:t>
            </a:r>
          </a:p>
          <a:p>
            <a:pPr marL="685800" indent="-685800" eaLnBrk="1" hangingPunct="1">
              <a:spcBef>
                <a:spcPct val="25000"/>
              </a:spcBef>
              <a:buFont typeface="Arial" panose="020B0604020202020204" pitchFamily="34" charset="0"/>
              <a:buChar char="•"/>
              <a:defRPr/>
            </a:pPr>
            <a:r>
              <a:rPr lang="en-US" altLang="en-US" sz="3200" dirty="0">
                <a:solidFill>
                  <a:schemeClr val="accent6">
                    <a:lumMod val="50000"/>
                  </a:schemeClr>
                </a:solidFill>
                <a:latin typeface="Times New Roman" panose="02020603050405020304" pitchFamily="18" charset="0"/>
              </a:rPr>
              <a:t>C:P and N:P lower in migratory (night) zooplankton</a:t>
            </a:r>
          </a:p>
          <a:p>
            <a:pPr marL="685800" indent="-685800" eaLnBrk="1" hangingPunct="1">
              <a:spcBef>
                <a:spcPct val="25000"/>
              </a:spcBef>
              <a:buFont typeface="Arial" panose="020B0604020202020204" pitchFamily="34" charset="0"/>
              <a:buChar char="•"/>
              <a:defRPr/>
            </a:pPr>
            <a:r>
              <a:rPr lang="en-US" altLang="en-US" sz="3200" dirty="0">
                <a:solidFill>
                  <a:schemeClr val="accent6">
                    <a:lumMod val="50000"/>
                  </a:schemeClr>
                </a:solidFill>
                <a:latin typeface="Times New Roman" panose="02020603050405020304" pitchFamily="18" charset="0"/>
              </a:rPr>
              <a:t>C:N and P content decreases, as plume influence decreases (YPC to OSW)</a:t>
            </a:r>
          </a:p>
          <a:p>
            <a:pPr marL="685800" indent="-685800" eaLnBrk="1" hangingPunct="1">
              <a:spcBef>
                <a:spcPct val="25000"/>
              </a:spcBef>
              <a:buFont typeface="Arial" panose="020B0604020202020204" pitchFamily="34" charset="0"/>
              <a:buChar char="•"/>
              <a:defRPr/>
            </a:pPr>
            <a:r>
              <a:rPr lang="en-US" altLang="en-US" sz="3200" dirty="0">
                <a:solidFill>
                  <a:schemeClr val="accent6">
                    <a:lumMod val="50000"/>
                  </a:schemeClr>
                </a:solidFill>
                <a:latin typeface="Times New Roman" panose="02020603050405020304" pitchFamily="18" charset="0"/>
              </a:rPr>
              <a:t>No difference in elemental ratios between zooplankton size fractions</a:t>
            </a:r>
          </a:p>
          <a:p>
            <a:pPr marL="685800" indent="-685800" eaLnBrk="1" hangingPunct="1">
              <a:spcBef>
                <a:spcPct val="25000"/>
              </a:spcBef>
              <a:buFont typeface="Arial" panose="020B0604020202020204" pitchFamily="34" charset="0"/>
              <a:buChar char="•"/>
              <a:defRPr/>
            </a:pPr>
            <a:r>
              <a:rPr lang="el-GR" altLang="en-US" sz="3200" dirty="0">
                <a:solidFill>
                  <a:schemeClr val="accent6">
                    <a:lumMod val="50000"/>
                  </a:schemeClr>
                </a:solidFill>
                <a:latin typeface="Times New Roman" panose="02020603050405020304" pitchFamily="18" charset="0"/>
              </a:rPr>
              <a:t>δ13</a:t>
            </a:r>
            <a:r>
              <a:rPr lang="en-US" altLang="en-US" sz="3200" dirty="0">
                <a:solidFill>
                  <a:schemeClr val="accent6">
                    <a:lumMod val="50000"/>
                  </a:schemeClr>
                </a:solidFill>
                <a:latin typeface="Times New Roman" panose="02020603050405020304" pitchFamily="18" charset="0"/>
              </a:rPr>
              <a:t>C and </a:t>
            </a:r>
            <a:r>
              <a:rPr lang="el-GR" altLang="en-US" sz="3200" dirty="0">
                <a:solidFill>
                  <a:schemeClr val="accent6">
                    <a:lumMod val="50000"/>
                  </a:schemeClr>
                </a:solidFill>
                <a:latin typeface="Times New Roman" panose="02020603050405020304" pitchFamily="18" charset="0"/>
              </a:rPr>
              <a:t>δ15</a:t>
            </a:r>
            <a:r>
              <a:rPr lang="en-US" altLang="en-US" sz="3200" dirty="0">
                <a:solidFill>
                  <a:schemeClr val="accent6">
                    <a:lumMod val="50000"/>
                  </a:schemeClr>
                </a:solidFill>
                <a:latin typeface="Times New Roman" panose="02020603050405020304" pitchFamily="18" charset="0"/>
              </a:rPr>
              <a:t>N peak in WPM</a:t>
            </a:r>
          </a:p>
          <a:p>
            <a:pPr marL="685800" indent="-685800" eaLnBrk="1" hangingPunct="1">
              <a:spcBef>
                <a:spcPct val="25000"/>
              </a:spcBef>
              <a:buFont typeface="Arial" panose="020B0604020202020204" pitchFamily="34" charset="0"/>
              <a:buChar char="•"/>
              <a:defRPr/>
            </a:pPr>
            <a:endParaRPr lang="en-US" altLang="en-US" dirty="0">
              <a:solidFill>
                <a:schemeClr val="accent6">
                  <a:lumMod val="50000"/>
                </a:schemeClr>
              </a:solidFill>
              <a:latin typeface="Times New Roman" panose="02020603050405020304" pitchFamily="18" charset="0"/>
            </a:endParaRPr>
          </a:p>
          <a:p>
            <a:pPr marL="685800" indent="-685800" eaLnBrk="1" hangingPunct="1">
              <a:spcBef>
                <a:spcPct val="25000"/>
              </a:spcBef>
              <a:buFont typeface="Arial" panose="020B0604020202020204" pitchFamily="34" charset="0"/>
              <a:buChar char="•"/>
              <a:defRPr/>
            </a:pPr>
            <a:endParaRPr lang="en-US" altLang="en-US" dirty="0">
              <a:solidFill>
                <a:schemeClr val="accent6">
                  <a:lumMod val="50000"/>
                </a:schemeClr>
              </a:solidFill>
              <a:latin typeface="Times New Roman" panose="02020603050405020304" pitchFamily="18" charset="0"/>
            </a:endParaRPr>
          </a:p>
        </p:txBody>
      </p:sp>
      <p:sp>
        <p:nvSpPr>
          <p:cNvPr id="4131" name="TextBox 1">
            <a:extLst>
              <a:ext uri="{FF2B5EF4-FFF2-40B4-BE49-F238E27FC236}">
                <a16:creationId xmlns:a16="http://schemas.microsoft.com/office/drawing/2014/main" id="{B359DA94-2E55-247F-455D-DCE357D25262}"/>
              </a:ext>
            </a:extLst>
          </p:cNvPr>
          <p:cNvSpPr txBox="1">
            <a:spLocks noChangeArrowheads="1"/>
          </p:cNvSpPr>
          <p:nvPr/>
        </p:nvSpPr>
        <p:spPr bwMode="auto">
          <a:xfrm>
            <a:off x="33375600" y="2362200"/>
            <a:ext cx="4224338" cy="1754188"/>
          </a:xfrm>
          <a:prstGeom prst="rect">
            <a:avLst/>
          </a:prstGeom>
          <a:noFill/>
          <a:ln>
            <a:noFill/>
          </a:ln>
        </p:spPr>
        <p:txBody>
          <a:bodyPr wrap="none">
            <a:spAutoFit/>
          </a:bodyPr>
          <a:lstStyle>
            <a:lvl1pPr>
              <a:defRPr sz="2800">
                <a:solidFill>
                  <a:schemeClr val="tx1"/>
                </a:solidFill>
                <a:latin typeface="Microsoft Sans Serif" panose="020B0604020202020204" pitchFamily="34" charset="0"/>
                <a:ea typeface="MS PGothic" panose="020B0600070205080204" pitchFamily="34" charset="-128"/>
              </a:defRPr>
            </a:lvl1pPr>
            <a:lvl2pPr marL="742950" indent="-285750">
              <a:defRPr sz="2800">
                <a:solidFill>
                  <a:schemeClr val="tx1"/>
                </a:solidFill>
                <a:latin typeface="Microsoft Sans Serif" panose="020B0604020202020204" pitchFamily="34" charset="0"/>
                <a:ea typeface="MS PGothic" panose="020B0600070205080204" pitchFamily="34" charset="-128"/>
              </a:defRPr>
            </a:lvl2pPr>
            <a:lvl3pPr marL="1143000" indent="-228600">
              <a:defRPr sz="2800">
                <a:solidFill>
                  <a:schemeClr val="tx1"/>
                </a:solidFill>
                <a:latin typeface="Microsoft Sans Serif" panose="020B0604020202020204" pitchFamily="34" charset="0"/>
                <a:ea typeface="MS PGothic" panose="020B0600070205080204" pitchFamily="34" charset="-128"/>
              </a:defRPr>
            </a:lvl3pPr>
            <a:lvl4pPr marL="1600200" indent="-228600">
              <a:defRPr sz="2800">
                <a:solidFill>
                  <a:schemeClr val="tx1"/>
                </a:solidFill>
                <a:latin typeface="Microsoft Sans Serif" panose="020B0604020202020204" pitchFamily="34" charset="0"/>
                <a:ea typeface="MS PGothic" panose="020B0600070205080204" pitchFamily="34" charset="-128"/>
              </a:defRPr>
            </a:lvl4pPr>
            <a:lvl5pPr marL="2057400" indent="-228600">
              <a:defRPr sz="2800">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9pPr>
          </a:lstStyle>
          <a:p>
            <a:pPr>
              <a:defRPr/>
            </a:pPr>
            <a:r>
              <a:rPr lang="en-US" altLang="en-US" sz="5400" dirty="0">
                <a:solidFill>
                  <a:schemeClr val="accent6">
                    <a:lumMod val="50000"/>
                  </a:schemeClr>
                </a:solidFill>
                <a:latin typeface="+mj-lt"/>
              </a:rPr>
              <a:t>OCE-1737078</a:t>
            </a:r>
          </a:p>
          <a:p>
            <a:pPr>
              <a:defRPr/>
            </a:pPr>
            <a:r>
              <a:rPr lang="en-US" altLang="en-US" sz="5400" dirty="0">
                <a:solidFill>
                  <a:schemeClr val="accent6">
                    <a:lumMod val="50000"/>
                  </a:schemeClr>
                </a:solidFill>
                <a:latin typeface="+mj-lt"/>
              </a:rPr>
              <a:t>OCE-1851723</a:t>
            </a:r>
          </a:p>
        </p:txBody>
      </p:sp>
      <p:sp>
        <p:nvSpPr>
          <p:cNvPr id="4117" name="Text Box 62">
            <a:extLst>
              <a:ext uri="{FF2B5EF4-FFF2-40B4-BE49-F238E27FC236}">
                <a16:creationId xmlns:a16="http://schemas.microsoft.com/office/drawing/2014/main" id="{8D24897F-531D-2B08-9D05-450C177CEA56}"/>
              </a:ext>
            </a:extLst>
          </p:cNvPr>
          <p:cNvSpPr txBox="1">
            <a:spLocks noChangeArrowheads="1"/>
          </p:cNvSpPr>
          <p:nvPr/>
        </p:nvSpPr>
        <p:spPr bwMode="auto">
          <a:xfrm>
            <a:off x="30251400" y="20266103"/>
            <a:ext cx="12796837" cy="6322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Microsoft Sans Serif" panose="020B0604020202020204" pitchFamily="34" charset="0"/>
                <a:ea typeface="MS PGothic" panose="020B0600070205080204" pitchFamily="34" charset="-128"/>
              </a:defRPr>
            </a:lvl1pPr>
            <a:lvl2pPr marL="742950" indent="-285750">
              <a:defRPr sz="2800">
                <a:solidFill>
                  <a:schemeClr val="tx1"/>
                </a:solidFill>
                <a:latin typeface="Microsoft Sans Serif" panose="020B0604020202020204" pitchFamily="34" charset="0"/>
                <a:ea typeface="MS PGothic" panose="020B0600070205080204" pitchFamily="34" charset="-128"/>
              </a:defRPr>
            </a:lvl2pPr>
            <a:lvl3pPr marL="1143000" indent="-228600">
              <a:defRPr sz="2800">
                <a:solidFill>
                  <a:schemeClr val="tx1"/>
                </a:solidFill>
                <a:latin typeface="Microsoft Sans Serif" panose="020B0604020202020204" pitchFamily="34" charset="0"/>
                <a:ea typeface="MS PGothic" panose="020B0600070205080204" pitchFamily="34" charset="-128"/>
              </a:defRPr>
            </a:lvl3pPr>
            <a:lvl4pPr marL="1600200" indent="-228600">
              <a:defRPr sz="2800">
                <a:solidFill>
                  <a:schemeClr val="tx1"/>
                </a:solidFill>
                <a:latin typeface="Microsoft Sans Serif" panose="020B0604020202020204" pitchFamily="34" charset="0"/>
                <a:ea typeface="MS PGothic" panose="020B0600070205080204" pitchFamily="34" charset="-128"/>
              </a:defRPr>
            </a:lvl4pPr>
            <a:lvl5pPr marL="2057400" indent="-228600">
              <a:defRPr sz="2800">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9pPr>
          </a:lstStyle>
          <a:p>
            <a:pPr eaLnBrk="1" hangingPunct="1">
              <a:spcBef>
                <a:spcPct val="50000"/>
              </a:spcBef>
            </a:pPr>
            <a:r>
              <a:rPr lang="en-US" altLang="en-US" sz="3200" b="1" dirty="0">
                <a:solidFill>
                  <a:srgbClr val="004080"/>
                </a:solidFill>
                <a:latin typeface="Times New Roman" panose="02020603050405020304" pitchFamily="18" charset="0"/>
              </a:rPr>
              <a:t>Citations</a:t>
            </a:r>
            <a:endParaRPr lang="en-US" altLang="en-US" b="1" dirty="0">
              <a:solidFill>
                <a:srgbClr val="800080"/>
              </a:solidFill>
              <a:latin typeface="Times New Roman" panose="02020603050405020304" pitchFamily="18" charset="0"/>
            </a:endParaRPr>
          </a:p>
          <a:p>
            <a:pPr algn="just" eaLnBrk="1" hangingPunct="1"/>
            <a:r>
              <a:rPr lang="en-US" altLang="en-US" sz="2400" dirty="0">
                <a:latin typeface="Times New Roman" panose="02020603050405020304" pitchFamily="18" charset="0"/>
              </a:rPr>
              <a:t>Haupt, F., </a:t>
            </a:r>
            <a:r>
              <a:rPr lang="en-US" altLang="en-US" sz="2400" dirty="0" err="1">
                <a:latin typeface="Times New Roman" panose="02020603050405020304" pitchFamily="18" charset="0"/>
              </a:rPr>
              <a:t>Stockenreiter</a:t>
            </a:r>
            <a:r>
              <a:rPr lang="en-US" altLang="en-US" sz="2400" dirty="0">
                <a:latin typeface="Times New Roman" panose="02020603050405020304" pitchFamily="18" charset="0"/>
              </a:rPr>
              <a:t>, M., </a:t>
            </a:r>
            <a:r>
              <a:rPr lang="en-US" altLang="en-US" sz="2400" dirty="0" err="1">
                <a:latin typeface="Times New Roman" panose="02020603050405020304" pitchFamily="18" charset="0"/>
              </a:rPr>
              <a:t>Reichwaldt</a:t>
            </a:r>
            <a:r>
              <a:rPr lang="en-US" altLang="en-US" sz="2400" dirty="0">
                <a:latin typeface="Times New Roman" panose="02020603050405020304" pitchFamily="18" charset="0"/>
              </a:rPr>
              <a:t>, E. S., Baumgartner, M., Lampert, W., Boersma, M., &amp; </a:t>
            </a:r>
            <a:r>
              <a:rPr lang="en-US" altLang="en-US" sz="2400" dirty="0" err="1">
                <a:latin typeface="Times New Roman" panose="02020603050405020304" pitchFamily="18" charset="0"/>
              </a:rPr>
              <a:t>Stibor</a:t>
            </a:r>
            <a:r>
              <a:rPr lang="en-US" altLang="en-US" sz="2400" dirty="0">
                <a:latin typeface="Times New Roman" panose="02020603050405020304" pitchFamily="18" charset="0"/>
              </a:rPr>
              <a:t>, H. (2010). Upward phosphorus transport by Daphnia diel vertical migration. Limnology and Oceanography, 55(2), 529–534. </a:t>
            </a:r>
          </a:p>
          <a:p>
            <a:pPr algn="just" eaLnBrk="1" hangingPunct="1"/>
            <a:r>
              <a:rPr lang="en-US" altLang="en-US" sz="2400" dirty="0">
                <a:latin typeface="Times New Roman" panose="02020603050405020304" pitchFamily="18" charset="0"/>
              </a:rPr>
              <a:t>LaRoche, J., &amp; </a:t>
            </a:r>
            <a:r>
              <a:rPr lang="en-US" altLang="en-US" sz="2400" dirty="0" err="1">
                <a:latin typeface="Times New Roman" panose="02020603050405020304" pitchFamily="18" charset="0"/>
              </a:rPr>
              <a:t>Breitbarth</a:t>
            </a:r>
            <a:r>
              <a:rPr lang="en-US" altLang="en-US" sz="2400" dirty="0">
                <a:latin typeface="Times New Roman" panose="02020603050405020304" pitchFamily="18" charset="0"/>
              </a:rPr>
              <a:t>, E. (2005). Importance of the diazotrophs as a source of new nitrogen in the ocean. Journal of Sea Research, 53(1–2), 67–91. </a:t>
            </a:r>
          </a:p>
          <a:p>
            <a:pPr algn="just" eaLnBrk="1" hangingPunct="1"/>
            <a:r>
              <a:rPr lang="en-US" altLang="en-US" sz="2400" dirty="0">
                <a:latin typeface="Times New Roman" panose="02020603050405020304" pitchFamily="18" charset="0"/>
              </a:rPr>
              <a:t>Montoya, J. P. (2008). Nitrogen Stable Isotopes in Marine Environments. In Nitrogen in the Marine Environment (pp. 1277–1302). Elsevier. </a:t>
            </a:r>
          </a:p>
          <a:p>
            <a:pPr algn="just" eaLnBrk="1" hangingPunct="1"/>
            <a:r>
              <a:rPr lang="en-US" altLang="en-US" sz="2400" dirty="0">
                <a:latin typeface="Times New Roman" panose="02020603050405020304" pitchFamily="18" charset="0"/>
              </a:rPr>
              <a:t>Pham et al. (in prep)</a:t>
            </a:r>
          </a:p>
          <a:p>
            <a:pPr algn="just" eaLnBrk="1" hangingPunct="1"/>
            <a:r>
              <a:rPr lang="en-US" altLang="en-US" sz="2400" dirty="0">
                <a:latin typeface="Times New Roman" panose="02020603050405020304" pitchFamily="18" charset="0"/>
              </a:rPr>
              <a:t>Weber, S. C., Carpenter, E. J., Coles, V. J., </a:t>
            </a:r>
            <a:r>
              <a:rPr lang="en-US" altLang="en-US" sz="2400" dirty="0" err="1">
                <a:latin typeface="Times New Roman" panose="02020603050405020304" pitchFamily="18" charset="0"/>
              </a:rPr>
              <a:t>Yager</a:t>
            </a:r>
            <a:r>
              <a:rPr lang="en-US" altLang="en-US" sz="2400" dirty="0">
                <a:latin typeface="Times New Roman" panose="02020603050405020304" pitchFamily="18" charset="0"/>
              </a:rPr>
              <a:t>, P. L., Goes, J., &amp; Montoya, J. P. (2017). Amazon River influence on nitrogen fixation and export production in the western tropical North Atlantic. Limnology and Oceanography, 62(2), 618–631. </a:t>
            </a:r>
          </a:p>
          <a:p>
            <a:pPr algn="just" eaLnBrk="1" hangingPunct="1"/>
            <a:r>
              <a:rPr lang="en-US" altLang="en-US" sz="2400" dirty="0">
                <a:latin typeface="Times New Roman" panose="02020603050405020304" pitchFamily="18" charset="0"/>
              </a:rPr>
              <a:t>Weber, S. C., Subramaniam, A., Montoya, J. P., Doan-</a:t>
            </a:r>
            <a:r>
              <a:rPr lang="en-US" altLang="en-US" sz="2400" dirty="0" err="1">
                <a:latin typeface="Times New Roman" panose="02020603050405020304" pitchFamily="18" charset="0"/>
              </a:rPr>
              <a:t>Nhu</a:t>
            </a:r>
            <a:r>
              <a:rPr lang="en-US" altLang="en-US" sz="2400" dirty="0">
                <a:latin typeface="Times New Roman" panose="02020603050405020304" pitchFamily="18" charset="0"/>
              </a:rPr>
              <a:t>, H., Nguyen-Ngoc, L., </a:t>
            </a:r>
            <a:r>
              <a:rPr lang="en-US" altLang="en-US" sz="2400" dirty="0" err="1">
                <a:latin typeface="Times New Roman" panose="02020603050405020304" pitchFamily="18" charset="0"/>
              </a:rPr>
              <a:t>Dippner</a:t>
            </a:r>
            <a:r>
              <a:rPr lang="en-US" altLang="en-US" sz="2400" dirty="0">
                <a:latin typeface="Times New Roman" panose="02020603050405020304" pitchFamily="18" charset="0"/>
              </a:rPr>
              <a:t>, J. W., &amp; Voss, M. (2019). Habitat Delineation in Highly Variable Marine Environments. Frontiers in Marine Science, 6, 112. </a:t>
            </a:r>
          </a:p>
          <a:p>
            <a:pPr eaLnBrk="1" hangingPunct="1"/>
            <a:endParaRPr lang="en-US" altLang="en-US" sz="2500" dirty="0">
              <a:latin typeface="Times New Roman" panose="02020603050405020304" pitchFamily="18" charset="0"/>
            </a:endParaRPr>
          </a:p>
        </p:txBody>
      </p:sp>
      <p:pic>
        <p:nvPicPr>
          <p:cNvPr id="4118" name="Picture 39" descr="A large ship in the water&#10;&#10;Description automatically generated with low confidence">
            <a:extLst>
              <a:ext uri="{FF2B5EF4-FFF2-40B4-BE49-F238E27FC236}">
                <a16:creationId xmlns:a16="http://schemas.microsoft.com/office/drawing/2014/main" id="{89305AFB-81C2-DAF7-7DAC-648E14C45F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057313" y="8278813"/>
            <a:ext cx="4483100"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9" name="Picture 2">
            <a:extLst>
              <a:ext uri="{FF2B5EF4-FFF2-40B4-BE49-F238E27FC236}">
                <a16:creationId xmlns:a16="http://schemas.microsoft.com/office/drawing/2014/main" id="{E1D103E1-ED3D-7F7F-9826-5DDE8F32985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25844" t="19032" r="9225" b="14870"/>
          <a:stretch>
            <a:fillRect/>
          </a:stretch>
        </p:blipFill>
        <p:spPr bwMode="auto">
          <a:xfrm>
            <a:off x="20775613" y="7913688"/>
            <a:ext cx="3394075" cy="260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2">
            <a:extLst>
              <a:ext uri="{FF2B5EF4-FFF2-40B4-BE49-F238E27FC236}">
                <a16:creationId xmlns:a16="http://schemas.microsoft.com/office/drawing/2014/main" id="{8EBCD5EC-A5A0-06C6-67E6-E798D8F7735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775613" y="10885488"/>
            <a:ext cx="3455987" cy="260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21" name="Connector: Elbow 4">
            <a:extLst>
              <a:ext uri="{FF2B5EF4-FFF2-40B4-BE49-F238E27FC236}">
                <a16:creationId xmlns:a16="http://schemas.microsoft.com/office/drawing/2014/main" id="{B5C7F2D5-5332-1467-D1B5-E48A37232EA7}"/>
              </a:ext>
            </a:extLst>
          </p:cNvPr>
          <p:cNvCxnSpPr>
            <a:cxnSpLocks/>
          </p:cNvCxnSpPr>
          <p:nvPr/>
        </p:nvCxnSpPr>
        <p:spPr bwMode="auto">
          <a:xfrm flipV="1">
            <a:off x="18829338" y="9321800"/>
            <a:ext cx="1558925" cy="1208088"/>
          </a:xfrm>
          <a:prstGeom prst="bentConnector3">
            <a:avLst>
              <a:gd name="adj1" fmla="val 50000"/>
            </a:avLst>
          </a:prstGeom>
          <a:noFill/>
          <a:ln w="76200" algn="ctr">
            <a:solidFill>
              <a:schemeClr val="accent2"/>
            </a:solidFill>
            <a:round/>
            <a:headEnd/>
            <a:tailEnd type="triangle" w="med" len="med"/>
          </a:ln>
          <a:extLst>
            <a:ext uri="{909E8E84-426E-40DD-AFC4-6F175D3DCCD1}">
              <a14:hiddenFill xmlns:a14="http://schemas.microsoft.com/office/drawing/2010/main">
                <a:noFill/>
              </a14:hiddenFill>
            </a:ext>
          </a:extLst>
        </p:spPr>
      </p:cxnSp>
      <p:cxnSp>
        <p:nvCxnSpPr>
          <p:cNvPr id="4122" name="Connector: Elbow 48">
            <a:extLst>
              <a:ext uri="{FF2B5EF4-FFF2-40B4-BE49-F238E27FC236}">
                <a16:creationId xmlns:a16="http://schemas.microsoft.com/office/drawing/2014/main" id="{001616E4-093A-92A0-8BFF-8287AB4C7D3F}"/>
              </a:ext>
            </a:extLst>
          </p:cNvPr>
          <p:cNvCxnSpPr>
            <a:cxnSpLocks/>
          </p:cNvCxnSpPr>
          <p:nvPr/>
        </p:nvCxnSpPr>
        <p:spPr bwMode="auto">
          <a:xfrm>
            <a:off x="18813463" y="10529888"/>
            <a:ext cx="1574800" cy="1281112"/>
          </a:xfrm>
          <a:prstGeom prst="bentConnector3">
            <a:avLst>
              <a:gd name="adj1" fmla="val 50000"/>
            </a:avLst>
          </a:prstGeom>
          <a:noFill/>
          <a:ln w="76200" algn="ctr">
            <a:solidFill>
              <a:schemeClr val="accent2"/>
            </a:solidFill>
            <a:round/>
            <a:headEnd/>
            <a:tailEnd type="triangle" w="med" len="med"/>
          </a:ln>
          <a:extLst>
            <a:ext uri="{909E8E84-426E-40DD-AFC4-6F175D3DCCD1}">
              <a14:hiddenFill xmlns:a14="http://schemas.microsoft.com/office/drawing/2010/main">
                <a:noFill/>
              </a14:hiddenFill>
            </a:ext>
          </a:extLst>
        </p:spPr>
      </p:cxnSp>
      <p:pic>
        <p:nvPicPr>
          <p:cNvPr id="4123" name="Picture 2">
            <a:extLst>
              <a:ext uri="{FF2B5EF4-FFF2-40B4-BE49-F238E27FC236}">
                <a16:creationId xmlns:a16="http://schemas.microsoft.com/office/drawing/2014/main" id="{5505B8E2-9AF4-1AD6-A5E1-1B9ECBE092F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48569" t="15364" r="6819" b="13921"/>
          <a:stretch>
            <a:fillRect/>
          </a:stretch>
        </p:blipFill>
        <p:spPr bwMode="auto">
          <a:xfrm>
            <a:off x="698500" y="22402800"/>
            <a:ext cx="6991350" cy="623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24" name="Group 10">
            <a:extLst>
              <a:ext uri="{FF2B5EF4-FFF2-40B4-BE49-F238E27FC236}">
                <a16:creationId xmlns:a16="http://schemas.microsoft.com/office/drawing/2014/main" id="{956D323F-8929-4ED5-60DA-74836F3F44A7}"/>
              </a:ext>
            </a:extLst>
          </p:cNvPr>
          <p:cNvGrpSpPr>
            <a:grpSpLocks noChangeAspect="1"/>
          </p:cNvGrpSpPr>
          <p:nvPr/>
        </p:nvGrpSpPr>
        <p:grpSpPr bwMode="auto">
          <a:xfrm>
            <a:off x="7578725" y="22402800"/>
            <a:ext cx="5645150" cy="5845175"/>
            <a:chOff x="1579183" y="526414"/>
            <a:chExt cx="5949083" cy="5773838"/>
          </a:xfrm>
        </p:grpSpPr>
        <p:pic>
          <p:nvPicPr>
            <p:cNvPr id="4150" name="Picture 4" descr="chl-resized-blkcont.ai">
              <a:extLst>
                <a:ext uri="{FF2B5EF4-FFF2-40B4-BE49-F238E27FC236}">
                  <a16:creationId xmlns:a16="http://schemas.microsoft.com/office/drawing/2014/main" id="{AA50DCF3-EF35-CACF-F56E-00675C429F04}"/>
                </a:ext>
              </a:extLst>
            </p:cNvPr>
            <p:cNvPicPr>
              <a:picLocks noChangeAspect="1"/>
            </p:cNvPicPr>
            <p:nvPr/>
          </p:nvPicPr>
          <p:blipFill>
            <a:blip r:embed="rId15">
              <a:extLst>
                <a:ext uri="{28A0092B-C50C-407E-A947-70E740481C1C}">
                  <a14:useLocalDpi xmlns:a14="http://schemas.microsoft.com/office/drawing/2010/main" val="0"/>
                </a:ext>
              </a:extLst>
            </a:blip>
            <a:srcRect l="14735" t="23421" r="15311" b="23473"/>
            <a:stretch>
              <a:fillRect/>
            </a:stretch>
          </p:blipFill>
          <p:spPr bwMode="auto">
            <a:xfrm>
              <a:off x="1679575" y="617538"/>
              <a:ext cx="5751513" cy="558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51" name="Picture 3">
              <a:extLst>
                <a:ext uri="{FF2B5EF4-FFF2-40B4-BE49-F238E27FC236}">
                  <a16:creationId xmlns:a16="http://schemas.microsoft.com/office/drawing/2014/main" id="{7E052DA8-D5F7-1F2B-5252-624611BFCDD9}"/>
                </a:ext>
              </a:extLst>
            </p:cNvPr>
            <p:cNvPicPr>
              <a:picLocks noChangeAspect="1"/>
            </p:cNvPicPr>
            <p:nvPr/>
          </p:nvPicPr>
          <p:blipFill>
            <a:blip r:embed="rId16">
              <a:extLst>
                <a:ext uri="{28A0092B-C50C-407E-A947-70E740481C1C}">
                  <a14:useLocalDpi xmlns:a14="http://schemas.microsoft.com/office/drawing/2010/main" val="0"/>
                </a:ext>
              </a:extLst>
            </a:blip>
            <a:srcRect l="8391" t="7677" r="8591" b="8131"/>
            <a:stretch>
              <a:fillRect/>
            </a:stretch>
          </p:blipFill>
          <p:spPr bwMode="auto">
            <a:xfrm>
              <a:off x="1579183" y="526414"/>
              <a:ext cx="5949083" cy="577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25" name="Text Box 65">
            <a:extLst>
              <a:ext uri="{FF2B5EF4-FFF2-40B4-BE49-F238E27FC236}">
                <a16:creationId xmlns:a16="http://schemas.microsoft.com/office/drawing/2014/main" id="{85CF07EC-DC52-F620-5CE3-C301320186F6}"/>
              </a:ext>
            </a:extLst>
          </p:cNvPr>
          <p:cNvSpPr txBox="1">
            <a:spLocks noChangeArrowheads="1"/>
          </p:cNvSpPr>
          <p:nvPr/>
        </p:nvSpPr>
        <p:spPr bwMode="auto">
          <a:xfrm>
            <a:off x="1023938" y="21389975"/>
            <a:ext cx="12573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Microsoft Sans Serif" panose="020B0604020202020204" pitchFamily="34" charset="0"/>
                <a:ea typeface="MS PGothic" panose="020B0600070205080204" pitchFamily="34" charset="-128"/>
              </a:defRPr>
            </a:lvl1pPr>
            <a:lvl2pPr marL="808038" indent="-347663">
              <a:defRPr sz="2800">
                <a:solidFill>
                  <a:schemeClr val="tx1"/>
                </a:solidFill>
                <a:latin typeface="Microsoft Sans Serif" panose="020B0604020202020204" pitchFamily="34" charset="0"/>
                <a:ea typeface="MS PGothic" panose="020B0600070205080204" pitchFamily="34" charset="-128"/>
              </a:defRPr>
            </a:lvl2pPr>
            <a:lvl3pPr marL="1143000" indent="-228600">
              <a:defRPr sz="2800">
                <a:solidFill>
                  <a:schemeClr val="tx1"/>
                </a:solidFill>
                <a:latin typeface="Microsoft Sans Serif" panose="020B0604020202020204" pitchFamily="34" charset="0"/>
                <a:ea typeface="MS PGothic" panose="020B0600070205080204" pitchFamily="34" charset="-128"/>
              </a:defRPr>
            </a:lvl3pPr>
            <a:lvl4pPr marL="1600200" indent="-228600">
              <a:defRPr sz="2800">
                <a:solidFill>
                  <a:schemeClr val="tx1"/>
                </a:solidFill>
                <a:latin typeface="Microsoft Sans Serif" panose="020B0604020202020204" pitchFamily="34" charset="0"/>
                <a:ea typeface="MS PGothic" panose="020B0600070205080204" pitchFamily="34" charset="-128"/>
              </a:defRPr>
            </a:lvl4pPr>
            <a:lvl5pPr marL="2057400" indent="-228600">
              <a:defRPr sz="2800">
                <a:solidFill>
                  <a:schemeClr val="tx1"/>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Microsoft Sans Serif" panose="020B0604020202020204" pitchFamily="34" charset="0"/>
                <a:ea typeface="MS PGothic" panose="020B0600070205080204" pitchFamily="34" charset="-128"/>
              </a:defRPr>
            </a:lvl9pPr>
          </a:lstStyle>
          <a:p>
            <a:pPr algn="just" eaLnBrk="1" hangingPunct="1">
              <a:spcBef>
                <a:spcPct val="25000"/>
              </a:spcBef>
              <a:buClr>
                <a:srgbClr val="800080"/>
              </a:buClr>
            </a:pPr>
            <a:r>
              <a:rPr lang="en-US" altLang="en-US" sz="4800" b="1">
                <a:solidFill>
                  <a:srgbClr val="004080"/>
                </a:solidFill>
                <a:latin typeface="Times New Roman" panose="02020603050405020304" pitchFamily="18" charset="0"/>
              </a:rPr>
              <a:t>III. Study Site</a:t>
            </a:r>
          </a:p>
        </p:txBody>
      </p:sp>
      <p:pic>
        <p:nvPicPr>
          <p:cNvPr id="4126" name="Picture 4" descr="What Is Zooplankton, or Animal Plankton?">
            <a:extLst>
              <a:ext uri="{FF2B5EF4-FFF2-40B4-BE49-F238E27FC236}">
                <a16:creationId xmlns:a16="http://schemas.microsoft.com/office/drawing/2014/main" id="{623E9BD8-A824-FDDE-E1EC-DA23B928E0F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r="42165"/>
          <a:stretch>
            <a:fillRect/>
          </a:stretch>
        </p:blipFill>
        <p:spPr bwMode="auto">
          <a:xfrm>
            <a:off x="16916400" y="11388725"/>
            <a:ext cx="1608138"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7" name="Picture 41" descr="Zooplankton - Definition, Examples and Types | Biology Dictionary">
            <a:extLst>
              <a:ext uri="{FF2B5EF4-FFF2-40B4-BE49-F238E27FC236}">
                <a16:creationId xmlns:a16="http://schemas.microsoft.com/office/drawing/2014/main" id="{71605E49-B99A-128A-44FF-75EC110DCB8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052550" y="11404600"/>
            <a:ext cx="271462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A3CB000B-C299-AD53-BA27-C11C00DD5966}"/>
              </a:ext>
            </a:extLst>
          </p:cNvPr>
          <p:cNvSpPr txBox="1"/>
          <p:nvPr/>
        </p:nvSpPr>
        <p:spPr>
          <a:xfrm>
            <a:off x="20878800" y="13547725"/>
            <a:ext cx="3427413" cy="708025"/>
          </a:xfrm>
          <a:prstGeom prst="rect">
            <a:avLst/>
          </a:prstGeom>
          <a:noFill/>
        </p:spPr>
        <p:txBody>
          <a:bodyPr wrap="none">
            <a:spAutoFit/>
          </a:bodyPr>
          <a:lstStyle/>
          <a:p>
            <a:pPr algn="ctr">
              <a:defRPr/>
            </a:pPr>
            <a:r>
              <a:rPr lang="en-US" sz="2000" dirty="0">
                <a:latin typeface="+mj-lt"/>
                <a:ea typeface="Open Sans" panose="020B0606030504020204" pitchFamily="34" charset="0"/>
                <a:cs typeface="Open Sans" panose="020B0606030504020204" pitchFamily="34" charset="0"/>
              </a:rPr>
              <a:t>Continuous-flow Isotope Ratio </a:t>
            </a:r>
          </a:p>
          <a:p>
            <a:pPr algn="ctr">
              <a:defRPr/>
            </a:pPr>
            <a:r>
              <a:rPr lang="en-US" sz="2000" dirty="0">
                <a:latin typeface="+mj-lt"/>
                <a:ea typeface="Open Sans" panose="020B0606030504020204" pitchFamily="34" charset="0"/>
                <a:cs typeface="Open Sans" panose="020B0606030504020204" pitchFamily="34" charset="0"/>
              </a:rPr>
              <a:t>Mass Spectrometry (CF-IRMS)</a:t>
            </a:r>
          </a:p>
        </p:txBody>
      </p:sp>
      <p:sp>
        <p:nvSpPr>
          <p:cNvPr id="17" name="Rectangle 16">
            <a:extLst>
              <a:ext uri="{FF2B5EF4-FFF2-40B4-BE49-F238E27FC236}">
                <a16:creationId xmlns:a16="http://schemas.microsoft.com/office/drawing/2014/main" id="{51FB6363-73B4-EC94-E998-A741221659BC}"/>
              </a:ext>
            </a:extLst>
          </p:cNvPr>
          <p:cNvSpPr/>
          <p:nvPr/>
        </p:nvSpPr>
        <p:spPr bwMode="auto">
          <a:xfrm>
            <a:off x="26063575" y="7772400"/>
            <a:ext cx="3016250" cy="2627313"/>
          </a:xfrm>
          <a:prstGeom prst="rect">
            <a:avLst/>
          </a:prstGeom>
          <a:solidFill>
            <a:srgbClr val="B7C8D7"/>
          </a:solidFill>
          <a:ln w="38100" cap="flat" cmpd="sng" algn="ctr">
            <a:solidFill>
              <a:schemeClr val="accent2"/>
            </a:solidFill>
            <a:prstDash val="solid"/>
            <a:round/>
            <a:headEnd type="none" w="med" len="med"/>
            <a:tailEnd type="none" w="med" len="med"/>
          </a:ln>
          <a:effectLst/>
        </p:spPr>
        <p:txBody>
          <a:bodyPr/>
          <a:lstStyle/>
          <a:p>
            <a:pPr algn="ctr">
              <a:defRPr/>
            </a:pPr>
            <a:endParaRPr lang="en-US" sz="1600" b="1" dirty="0">
              <a:latin typeface="+mj-lt"/>
            </a:endParaRPr>
          </a:p>
          <a:p>
            <a:pPr algn="ctr">
              <a:defRPr/>
            </a:pPr>
            <a:endParaRPr lang="en-US" sz="1600" b="1" dirty="0">
              <a:latin typeface="+mj-lt"/>
            </a:endParaRPr>
          </a:p>
          <a:p>
            <a:pPr algn="ctr">
              <a:defRPr/>
            </a:pPr>
            <a:endParaRPr lang="en-US" sz="1600" b="1" dirty="0">
              <a:latin typeface="+mj-lt"/>
            </a:endParaRPr>
          </a:p>
          <a:p>
            <a:pPr algn="ctr">
              <a:defRPr/>
            </a:pPr>
            <a:r>
              <a:rPr lang="en-US" b="1" dirty="0">
                <a:latin typeface="+mj-lt"/>
              </a:rPr>
              <a:t>Total Dissolved </a:t>
            </a:r>
          </a:p>
          <a:p>
            <a:pPr algn="ctr">
              <a:defRPr/>
            </a:pPr>
            <a:r>
              <a:rPr lang="en-US" sz="3600" b="1" dirty="0">
                <a:latin typeface="+mj-lt"/>
              </a:rPr>
              <a:t>P Content</a:t>
            </a:r>
          </a:p>
          <a:p>
            <a:pPr eaLnBrk="1" hangingPunct="1">
              <a:defRPr/>
            </a:pPr>
            <a:endParaRPr lang="en-US" sz="1500" dirty="0">
              <a:solidFill>
                <a:srgbClr val="000000"/>
              </a:solidFill>
              <a:latin typeface="Microsoft Sans Serif" charset="0"/>
              <a:ea typeface="ＭＳ Ｐゴシック" charset="0"/>
            </a:endParaRPr>
          </a:p>
        </p:txBody>
      </p:sp>
      <p:sp>
        <p:nvSpPr>
          <p:cNvPr id="72" name="Rectangle 71">
            <a:extLst>
              <a:ext uri="{FF2B5EF4-FFF2-40B4-BE49-F238E27FC236}">
                <a16:creationId xmlns:a16="http://schemas.microsoft.com/office/drawing/2014/main" id="{766F6C0F-5CA9-BF28-FEB0-F2F82B6424B4}"/>
              </a:ext>
            </a:extLst>
          </p:cNvPr>
          <p:cNvSpPr/>
          <p:nvPr/>
        </p:nvSpPr>
        <p:spPr bwMode="auto">
          <a:xfrm>
            <a:off x="26092150" y="11091863"/>
            <a:ext cx="3016250" cy="2627312"/>
          </a:xfrm>
          <a:prstGeom prst="rect">
            <a:avLst/>
          </a:prstGeom>
          <a:solidFill>
            <a:srgbClr val="B7C8D7"/>
          </a:solidFill>
          <a:ln w="38100" cap="flat" cmpd="sng" algn="ctr">
            <a:solidFill>
              <a:schemeClr val="accent2"/>
            </a:solidFill>
            <a:prstDash val="solid"/>
            <a:round/>
            <a:headEnd type="none" w="med" len="med"/>
            <a:tailEnd type="none" w="med" len="med"/>
          </a:ln>
          <a:effectLst/>
        </p:spPr>
        <p:txBody>
          <a:bodyPr/>
          <a:lstStyle/>
          <a:p>
            <a:pPr algn="ctr">
              <a:defRPr/>
            </a:pPr>
            <a:endParaRPr lang="en-US" sz="1600" b="1" dirty="0">
              <a:latin typeface="+mj-lt"/>
            </a:endParaRPr>
          </a:p>
          <a:p>
            <a:pPr algn="ctr">
              <a:defRPr/>
            </a:pPr>
            <a:endParaRPr lang="en-US" sz="1600" b="1" dirty="0">
              <a:latin typeface="+mj-lt"/>
            </a:endParaRPr>
          </a:p>
          <a:p>
            <a:pPr algn="ctr">
              <a:defRPr/>
            </a:pPr>
            <a:endParaRPr lang="en-US" sz="1600" b="1" dirty="0">
              <a:latin typeface="+mj-lt"/>
            </a:endParaRPr>
          </a:p>
          <a:p>
            <a:pPr algn="ctr">
              <a:defRPr/>
            </a:pPr>
            <a:r>
              <a:rPr lang="en-US" b="1" dirty="0">
                <a:latin typeface="+mj-lt"/>
              </a:rPr>
              <a:t>C and N Content</a:t>
            </a:r>
          </a:p>
          <a:p>
            <a:pPr algn="ctr">
              <a:defRPr/>
            </a:pPr>
            <a:r>
              <a:rPr lang="el-GR" sz="3200" b="1" dirty="0">
                <a:latin typeface="+mj-lt"/>
              </a:rPr>
              <a:t>δ13</a:t>
            </a:r>
            <a:r>
              <a:rPr lang="en-US" sz="3200" b="1" dirty="0">
                <a:latin typeface="+mj-lt"/>
              </a:rPr>
              <a:t>C and </a:t>
            </a:r>
            <a:r>
              <a:rPr lang="el-GR" sz="3200" b="1" dirty="0">
                <a:latin typeface="+mj-lt"/>
              </a:rPr>
              <a:t>δ15</a:t>
            </a:r>
            <a:r>
              <a:rPr lang="en-US" sz="3200" b="1" dirty="0">
                <a:latin typeface="+mj-lt"/>
              </a:rPr>
              <a:t>N</a:t>
            </a:r>
          </a:p>
          <a:p>
            <a:pPr eaLnBrk="1" hangingPunct="1">
              <a:defRPr/>
            </a:pPr>
            <a:endParaRPr lang="en-US" sz="1500" dirty="0">
              <a:solidFill>
                <a:srgbClr val="000000"/>
              </a:solidFill>
              <a:latin typeface="Microsoft Sans Serif" charset="0"/>
              <a:ea typeface="ＭＳ Ｐゴシック" charset="0"/>
            </a:endParaRPr>
          </a:p>
        </p:txBody>
      </p:sp>
      <p:cxnSp>
        <p:nvCxnSpPr>
          <p:cNvPr id="4132" name="Straight Arrow Connector 20">
            <a:extLst>
              <a:ext uri="{FF2B5EF4-FFF2-40B4-BE49-F238E27FC236}">
                <a16:creationId xmlns:a16="http://schemas.microsoft.com/office/drawing/2014/main" id="{B4F2ED71-B09E-267A-0A69-1271D4A0CF9C}"/>
              </a:ext>
            </a:extLst>
          </p:cNvPr>
          <p:cNvCxnSpPr>
            <a:cxnSpLocks/>
          </p:cNvCxnSpPr>
          <p:nvPr/>
        </p:nvCxnSpPr>
        <p:spPr bwMode="auto">
          <a:xfrm>
            <a:off x="24688800" y="8991600"/>
            <a:ext cx="914400" cy="0"/>
          </a:xfrm>
          <a:prstGeom prst="straightConnector1">
            <a:avLst/>
          </a:prstGeom>
          <a:noFill/>
          <a:ln w="76200" algn="ctr">
            <a:solidFill>
              <a:schemeClr val="accent2"/>
            </a:solidFill>
            <a:round/>
            <a:headEnd/>
            <a:tailEnd type="triangle" w="med" len="med"/>
          </a:ln>
          <a:extLst>
            <a:ext uri="{909E8E84-426E-40DD-AFC4-6F175D3DCCD1}">
              <a14:hiddenFill xmlns:a14="http://schemas.microsoft.com/office/drawing/2010/main">
                <a:noFill/>
              </a14:hiddenFill>
            </a:ext>
          </a:extLst>
        </p:spPr>
      </p:cxnSp>
      <p:cxnSp>
        <p:nvCxnSpPr>
          <p:cNvPr id="4133" name="Straight Arrow Connector 76">
            <a:extLst>
              <a:ext uri="{FF2B5EF4-FFF2-40B4-BE49-F238E27FC236}">
                <a16:creationId xmlns:a16="http://schemas.microsoft.com/office/drawing/2014/main" id="{425D4B5D-534F-0B09-E10C-050C349B7899}"/>
              </a:ext>
            </a:extLst>
          </p:cNvPr>
          <p:cNvCxnSpPr>
            <a:cxnSpLocks/>
          </p:cNvCxnSpPr>
          <p:nvPr/>
        </p:nvCxnSpPr>
        <p:spPr bwMode="auto">
          <a:xfrm flipV="1">
            <a:off x="24765000" y="12179300"/>
            <a:ext cx="914400" cy="6350"/>
          </a:xfrm>
          <a:prstGeom prst="straightConnector1">
            <a:avLst/>
          </a:prstGeom>
          <a:noFill/>
          <a:ln w="76200" algn="ctr">
            <a:solidFill>
              <a:schemeClr val="accent2"/>
            </a:solidFill>
            <a:round/>
            <a:headEnd/>
            <a:tailEnd type="triangle" w="med" len="med"/>
          </a:ln>
          <a:extLst>
            <a:ext uri="{909E8E84-426E-40DD-AFC4-6F175D3DCCD1}">
              <a14:hiddenFill xmlns:a14="http://schemas.microsoft.com/office/drawing/2010/main">
                <a:noFill/>
              </a14:hiddenFill>
            </a:ext>
          </a:extLst>
        </p:spPr>
      </p:cxnSp>
      <p:sp>
        <p:nvSpPr>
          <p:cNvPr id="4134" name="Line 213">
            <a:extLst>
              <a:ext uri="{FF2B5EF4-FFF2-40B4-BE49-F238E27FC236}">
                <a16:creationId xmlns:a16="http://schemas.microsoft.com/office/drawing/2014/main" id="{7F6481D5-EEF6-90AD-CE9E-92AFDADEFDC0}"/>
              </a:ext>
            </a:extLst>
          </p:cNvPr>
          <p:cNvSpPr>
            <a:spLocks noChangeShapeType="1"/>
          </p:cNvSpPr>
          <p:nvPr/>
        </p:nvSpPr>
        <p:spPr bwMode="auto">
          <a:xfrm>
            <a:off x="738188" y="21183600"/>
            <a:ext cx="12796837" cy="0"/>
          </a:xfrm>
          <a:prstGeom prst="line">
            <a:avLst/>
          </a:prstGeom>
          <a:noFill/>
          <a:ln w="635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TextBox 81">
            <a:extLst>
              <a:ext uri="{FF2B5EF4-FFF2-40B4-BE49-F238E27FC236}">
                <a16:creationId xmlns:a16="http://schemas.microsoft.com/office/drawing/2014/main" id="{4CFB80FB-127B-AA88-BC90-EB76E7E89007}"/>
              </a:ext>
            </a:extLst>
          </p:cNvPr>
          <p:cNvSpPr txBox="1"/>
          <p:nvPr/>
        </p:nvSpPr>
        <p:spPr>
          <a:xfrm>
            <a:off x="14138275" y="13112750"/>
            <a:ext cx="4386263" cy="1200329"/>
          </a:xfrm>
          <a:prstGeom prst="rect">
            <a:avLst/>
          </a:prstGeom>
          <a:noFill/>
        </p:spPr>
        <p:txBody>
          <a:bodyPr>
            <a:spAutoFit/>
          </a:bodyPr>
          <a:lstStyle/>
          <a:p>
            <a:pPr algn="ctr">
              <a:defRPr/>
            </a:pPr>
            <a:r>
              <a:rPr lang="en-US" sz="2400" dirty="0">
                <a:latin typeface="+mj-lt"/>
                <a:ea typeface="Open Sans" panose="020B0606030504020204" pitchFamily="34" charset="0"/>
                <a:cs typeface="Open Sans" panose="020B0606030504020204" pitchFamily="34" charset="0"/>
              </a:rPr>
              <a:t>Zooplankton collected on cruise EN614 in May-June 2018 with MOCNESS and Meter Net tows</a:t>
            </a:r>
          </a:p>
        </p:txBody>
      </p:sp>
      <p:sp>
        <p:nvSpPr>
          <p:cNvPr id="97" name="TextBox 4">
            <a:extLst>
              <a:ext uri="{FF2B5EF4-FFF2-40B4-BE49-F238E27FC236}">
                <a16:creationId xmlns:a16="http://schemas.microsoft.com/office/drawing/2014/main" id="{9A5A4D2F-21C4-2728-5A48-83BDE9194945}"/>
              </a:ext>
            </a:extLst>
          </p:cNvPr>
          <p:cNvSpPr txBox="1">
            <a:spLocks noChangeArrowheads="1"/>
          </p:cNvSpPr>
          <p:nvPr/>
        </p:nvSpPr>
        <p:spPr bwMode="auto">
          <a:xfrm>
            <a:off x="21590000" y="28575000"/>
            <a:ext cx="7512050" cy="1384300"/>
          </a:xfrm>
          <a:prstGeom prst="rect">
            <a:avLst/>
          </a:prstGeom>
          <a:noFill/>
          <a:ln>
            <a:noFill/>
          </a:ln>
        </p:spPr>
        <p:txBody>
          <a:bodyPr>
            <a:spAutoFit/>
          </a:bodyPr>
          <a:lstStyle>
            <a:lvl1pPr>
              <a:spcBef>
                <a:spcPct val="20000"/>
              </a:spcBef>
              <a:buChar char="•"/>
              <a:defRPr sz="150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131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112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94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9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9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9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9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9400">
                <a:solidFill>
                  <a:schemeClr val="tx1"/>
                </a:solidFill>
                <a:latin typeface="Times New Roman" panose="02020603050405020304" pitchFamily="18" charset="0"/>
                <a:ea typeface="MS PGothic" panose="020B0600070205080204" pitchFamily="34" charset="-128"/>
              </a:defRPr>
            </a:lvl9pPr>
          </a:lstStyle>
          <a:p>
            <a:pPr algn="just" eaLnBrk="1" hangingPunct="1">
              <a:spcBef>
                <a:spcPct val="0"/>
              </a:spcBef>
              <a:buFontTx/>
              <a:buNone/>
              <a:defRPr/>
            </a:pPr>
            <a:r>
              <a:rPr lang="en-US" altLang="en-US" sz="2800" b="1" dirty="0">
                <a:latin typeface="+mj-lt"/>
              </a:rPr>
              <a:t>Figure 3</a:t>
            </a:r>
            <a:r>
              <a:rPr lang="en-US" altLang="en-US" sz="2800" dirty="0">
                <a:latin typeface="+mj-lt"/>
              </a:rPr>
              <a:t>:  (above) Four boxplots of </a:t>
            </a:r>
            <a:r>
              <a:rPr lang="en-US" altLang="en-US" sz="2800" b="1" dirty="0">
                <a:latin typeface="+mj-lt"/>
              </a:rPr>
              <a:t>(a)</a:t>
            </a:r>
            <a:r>
              <a:rPr lang="en-US" altLang="en-US" sz="2800" dirty="0">
                <a:latin typeface="+mj-lt"/>
              </a:rPr>
              <a:t> P content (p=0.005) </a:t>
            </a:r>
            <a:r>
              <a:rPr lang="en-US" altLang="en-US" sz="2800" b="1" dirty="0">
                <a:latin typeface="+mj-lt"/>
              </a:rPr>
              <a:t>(b) </a:t>
            </a:r>
            <a:r>
              <a:rPr lang="en-US" altLang="en-US" sz="2800" dirty="0">
                <a:latin typeface="+mj-lt"/>
              </a:rPr>
              <a:t>C:N  (p=0.032) </a:t>
            </a:r>
            <a:r>
              <a:rPr lang="en-US" altLang="en-US" sz="2800" b="1" dirty="0">
                <a:latin typeface="+mj-lt"/>
              </a:rPr>
              <a:t>(c) </a:t>
            </a:r>
            <a:r>
              <a:rPr lang="el-GR" altLang="en-US" sz="2800" dirty="0">
                <a:latin typeface="+mj-lt"/>
              </a:rPr>
              <a:t>δ</a:t>
            </a:r>
            <a:r>
              <a:rPr lang="el-GR" altLang="en-US" sz="2800" baseline="30000" dirty="0">
                <a:latin typeface="+mj-lt"/>
              </a:rPr>
              <a:t>13</a:t>
            </a:r>
            <a:r>
              <a:rPr lang="en-US" altLang="en-US" sz="2800" dirty="0">
                <a:latin typeface="+mj-lt"/>
              </a:rPr>
              <a:t>C  (p&lt;0.005) and </a:t>
            </a:r>
            <a:r>
              <a:rPr lang="en-US" altLang="en-US" sz="2800" b="1" dirty="0">
                <a:latin typeface="+mj-lt"/>
              </a:rPr>
              <a:t>(d) </a:t>
            </a:r>
            <a:r>
              <a:rPr lang="el-GR" altLang="en-US" sz="2800" dirty="0"/>
              <a:t>δ</a:t>
            </a:r>
            <a:r>
              <a:rPr lang="el-GR" altLang="en-US" sz="2800" baseline="30000" dirty="0"/>
              <a:t>15</a:t>
            </a:r>
            <a:r>
              <a:rPr lang="en-US" altLang="en-US" sz="2800" dirty="0"/>
              <a:t>N (p&lt;0.005) separated by habitat type.</a:t>
            </a:r>
            <a:endParaRPr lang="en-US" altLang="en-US" sz="2800" dirty="0">
              <a:latin typeface="+mj-lt"/>
            </a:endParaRPr>
          </a:p>
        </p:txBody>
      </p:sp>
      <p:pic>
        <p:nvPicPr>
          <p:cNvPr id="4144" name="Picture 100">
            <a:extLst>
              <a:ext uri="{FF2B5EF4-FFF2-40B4-BE49-F238E27FC236}">
                <a16:creationId xmlns:a16="http://schemas.microsoft.com/office/drawing/2014/main" id="{8BEC07EF-A12C-D982-3EB5-ED6B829221C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l="6532" t="1682" r="-525" b="5553"/>
          <a:stretch>
            <a:fillRect/>
          </a:stretch>
        </p:blipFill>
        <p:spPr bwMode="auto">
          <a:xfrm>
            <a:off x="39090600" y="28374975"/>
            <a:ext cx="1509713"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45" name="Picture 2">
            <a:extLst>
              <a:ext uri="{FF2B5EF4-FFF2-40B4-BE49-F238E27FC236}">
                <a16:creationId xmlns:a16="http://schemas.microsoft.com/office/drawing/2014/main" id="{CA744D46-3665-0CAE-E9DF-D2A11E0B07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l="13394" t="5345" r="20071" b="38348"/>
          <a:stretch>
            <a:fillRect/>
          </a:stretch>
        </p:blipFill>
        <p:spPr bwMode="auto">
          <a:xfrm>
            <a:off x="30480000" y="28374975"/>
            <a:ext cx="1509713"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46" name="Picture 102" descr="A picture containing text, person, indoor&#10;&#10;Description automatically generated">
            <a:extLst>
              <a:ext uri="{FF2B5EF4-FFF2-40B4-BE49-F238E27FC236}">
                <a16:creationId xmlns:a16="http://schemas.microsoft.com/office/drawing/2014/main" id="{9CF5D9F6-D6DE-D79B-0C46-0E85CDD139B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l="29272" t="16754" r="37497" b="21138"/>
          <a:stretch>
            <a:fillRect/>
          </a:stretch>
        </p:blipFill>
        <p:spPr bwMode="auto">
          <a:xfrm>
            <a:off x="34712275" y="28374975"/>
            <a:ext cx="1543050" cy="192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Box 104">
            <a:extLst>
              <a:ext uri="{FF2B5EF4-FFF2-40B4-BE49-F238E27FC236}">
                <a16:creationId xmlns:a16="http://schemas.microsoft.com/office/drawing/2014/main" id="{0A5A9C2A-916C-9F30-89C8-DC63219CFB74}"/>
              </a:ext>
            </a:extLst>
          </p:cNvPr>
          <p:cNvSpPr txBox="1"/>
          <p:nvPr/>
        </p:nvSpPr>
        <p:spPr>
          <a:xfrm>
            <a:off x="32121475" y="29163835"/>
            <a:ext cx="5181600" cy="1014413"/>
          </a:xfrm>
          <a:prstGeom prst="rect">
            <a:avLst/>
          </a:prstGeom>
          <a:noFill/>
        </p:spPr>
        <p:txBody>
          <a:bodyPr>
            <a:spAutoFit/>
          </a:bodyPr>
          <a:lstStyle/>
          <a:p>
            <a:pPr>
              <a:buClr>
                <a:srgbClr val="1A1A1A"/>
              </a:buClr>
              <a:buSzPts val="1100"/>
              <a:defRPr/>
            </a:pPr>
            <a:r>
              <a:rPr lang="en" sz="2000" b="1" dirty="0">
                <a:latin typeface="+mj-lt"/>
              </a:rPr>
              <a:t>Student</a:t>
            </a:r>
          </a:p>
          <a:p>
            <a:pPr>
              <a:buClr>
                <a:srgbClr val="1A1A1A"/>
              </a:buClr>
              <a:buSzPts val="1100"/>
              <a:defRPr/>
            </a:pPr>
            <a:r>
              <a:rPr lang="en" sz="2000" dirty="0">
                <a:latin typeface="+mj-lt"/>
              </a:rPr>
              <a:t>Departm</a:t>
            </a:r>
            <a:r>
              <a:rPr lang="en-US" sz="2000" dirty="0" err="1">
                <a:latin typeface="+mj-lt"/>
              </a:rPr>
              <a:t>ent</a:t>
            </a:r>
            <a:r>
              <a:rPr lang="en-US" sz="2000" dirty="0">
                <a:latin typeface="+mj-lt"/>
              </a:rPr>
              <a:t> of Biology</a:t>
            </a:r>
          </a:p>
          <a:p>
            <a:pPr>
              <a:buClr>
                <a:srgbClr val="1A1A1A"/>
              </a:buClr>
              <a:buSzPts val="1100"/>
              <a:defRPr/>
            </a:pPr>
            <a:r>
              <a:rPr lang="en" sz="2000" dirty="0">
                <a:latin typeface="+mj-lt"/>
              </a:rPr>
              <a:t>James Madison</a:t>
            </a:r>
          </a:p>
        </p:txBody>
      </p:sp>
      <p:sp>
        <p:nvSpPr>
          <p:cNvPr id="107" name="TextBox 106">
            <a:extLst>
              <a:ext uri="{FF2B5EF4-FFF2-40B4-BE49-F238E27FC236}">
                <a16:creationId xmlns:a16="http://schemas.microsoft.com/office/drawing/2014/main" id="{5A430B86-D119-8225-DFED-13DEF5190A97}"/>
              </a:ext>
            </a:extLst>
          </p:cNvPr>
          <p:cNvSpPr txBox="1"/>
          <p:nvPr/>
        </p:nvSpPr>
        <p:spPr>
          <a:xfrm>
            <a:off x="36429950" y="29122562"/>
            <a:ext cx="5794375" cy="1014412"/>
          </a:xfrm>
          <a:prstGeom prst="rect">
            <a:avLst/>
          </a:prstGeom>
          <a:noFill/>
        </p:spPr>
        <p:txBody>
          <a:bodyPr>
            <a:spAutoFit/>
          </a:bodyPr>
          <a:lstStyle/>
          <a:p>
            <a:pPr>
              <a:defRPr/>
            </a:pPr>
            <a:r>
              <a:rPr lang="en" sz="2000" b="1" dirty="0">
                <a:latin typeface="+mj-lt"/>
              </a:rPr>
              <a:t>Research Tech</a:t>
            </a:r>
          </a:p>
          <a:p>
            <a:pPr>
              <a:defRPr/>
            </a:pPr>
            <a:r>
              <a:rPr lang="en-US" sz="2000" dirty="0">
                <a:latin typeface="+mj-lt"/>
              </a:rPr>
              <a:t>School of Biological </a:t>
            </a:r>
          </a:p>
          <a:p>
            <a:pPr>
              <a:defRPr/>
            </a:pPr>
            <a:r>
              <a:rPr lang="en-US" sz="2000" dirty="0">
                <a:latin typeface="+mj-lt"/>
              </a:rPr>
              <a:t>Sciences, </a:t>
            </a:r>
            <a:r>
              <a:rPr lang="en" sz="2000" dirty="0">
                <a:latin typeface="+mj-lt"/>
              </a:rPr>
              <a:t>Georgia Tech</a:t>
            </a:r>
          </a:p>
        </p:txBody>
      </p:sp>
      <p:sp>
        <p:nvSpPr>
          <p:cNvPr id="109" name="TextBox 108">
            <a:extLst>
              <a:ext uri="{FF2B5EF4-FFF2-40B4-BE49-F238E27FC236}">
                <a16:creationId xmlns:a16="http://schemas.microsoft.com/office/drawing/2014/main" id="{9351B209-4492-AF46-45CD-2F0CC6E5DF0F}"/>
              </a:ext>
            </a:extLst>
          </p:cNvPr>
          <p:cNvSpPr txBox="1"/>
          <p:nvPr/>
        </p:nvSpPr>
        <p:spPr>
          <a:xfrm>
            <a:off x="40806688" y="29196729"/>
            <a:ext cx="4483100" cy="1016000"/>
          </a:xfrm>
          <a:prstGeom prst="rect">
            <a:avLst/>
          </a:prstGeom>
          <a:noFill/>
        </p:spPr>
        <p:txBody>
          <a:bodyPr>
            <a:spAutoFit/>
          </a:bodyPr>
          <a:lstStyle/>
          <a:p>
            <a:pPr>
              <a:spcBef>
                <a:spcPts val="0"/>
              </a:spcBef>
              <a:spcAft>
                <a:spcPts val="0"/>
              </a:spcAft>
              <a:defRPr/>
            </a:pPr>
            <a:r>
              <a:rPr lang="en" sz="2000" b="1" dirty="0">
                <a:latin typeface="+mj-lt"/>
              </a:rPr>
              <a:t>Professor</a:t>
            </a:r>
          </a:p>
          <a:p>
            <a:pPr>
              <a:defRPr/>
            </a:pPr>
            <a:r>
              <a:rPr lang="en-US" sz="2000" dirty="0">
                <a:latin typeface="+mj-lt"/>
              </a:rPr>
              <a:t>School of Biological </a:t>
            </a:r>
          </a:p>
          <a:p>
            <a:pPr>
              <a:defRPr/>
            </a:pPr>
            <a:r>
              <a:rPr lang="en-US" sz="2000" dirty="0">
                <a:latin typeface="+mj-lt"/>
              </a:rPr>
              <a:t>Sciences</a:t>
            </a:r>
            <a:r>
              <a:rPr lang="en" sz="2000" dirty="0">
                <a:latin typeface="+mj-lt"/>
              </a:rPr>
              <a:t>. Georgia Tech</a:t>
            </a:r>
          </a:p>
        </p:txBody>
      </p:sp>
      <p:sp>
        <p:nvSpPr>
          <p:cNvPr id="56" name="TextBox 55">
            <a:extLst>
              <a:ext uri="{FF2B5EF4-FFF2-40B4-BE49-F238E27FC236}">
                <a16:creationId xmlns:a16="http://schemas.microsoft.com/office/drawing/2014/main" id="{117EC43A-FB72-D6B8-4E3D-53FC2A376CD6}"/>
              </a:ext>
            </a:extLst>
          </p:cNvPr>
          <p:cNvSpPr txBox="1"/>
          <p:nvPr/>
        </p:nvSpPr>
        <p:spPr>
          <a:xfrm>
            <a:off x="32121475" y="28489785"/>
            <a:ext cx="5181600" cy="400110"/>
          </a:xfrm>
          <a:prstGeom prst="rect">
            <a:avLst/>
          </a:prstGeom>
          <a:noFill/>
        </p:spPr>
        <p:txBody>
          <a:bodyPr>
            <a:spAutoFit/>
          </a:bodyPr>
          <a:lstStyle/>
          <a:p>
            <a:pPr>
              <a:buClr>
                <a:srgbClr val="1A1A1A"/>
              </a:buClr>
              <a:buSzPts val="1100"/>
              <a:defRPr/>
            </a:pPr>
            <a:r>
              <a:rPr lang="en-US" sz="2000" b="1" dirty="0">
                <a:latin typeface="+mj-lt"/>
              </a:rPr>
              <a:t>Grace Davenport</a:t>
            </a:r>
            <a:endParaRPr lang="en" sz="2000" dirty="0">
              <a:latin typeface="+mj-lt"/>
            </a:endParaRPr>
          </a:p>
        </p:txBody>
      </p:sp>
      <p:sp>
        <p:nvSpPr>
          <p:cNvPr id="57" name="TextBox 56">
            <a:extLst>
              <a:ext uri="{FF2B5EF4-FFF2-40B4-BE49-F238E27FC236}">
                <a16:creationId xmlns:a16="http://schemas.microsoft.com/office/drawing/2014/main" id="{4C944D67-835F-4055-B093-0E3C563124AD}"/>
              </a:ext>
            </a:extLst>
          </p:cNvPr>
          <p:cNvSpPr txBox="1"/>
          <p:nvPr/>
        </p:nvSpPr>
        <p:spPr>
          <a:xfrm>
            <a:off x="36429950" y="28510422"/>
            <a:ext cx="5181600" cy="400110"/>
          </a:xfrm>
          <a:prstGeom prst="rect">
            <a:avLst/>
          </a:prstGeom>
          <a:noFill/>
        </p:spPr>
        <p:txBody>
          <a:bodyPr>
            <a:spAutoFit/>
          </a:bodyPr>
          <a:lstStyle/>
          <a:p>
            <a:pPr>
              <a:buClr>
                <a:srgbClr val="1A1A1A"/>
              </a:buClr>
              <a:buSzPts val="1100"/>
              <a:defRPr/>
            </a:pPr>
            <a:r>
              <a:rPr lang="en-US" sz="2000" b="1" dirty="0">
                <a:latin typeface="+mj-lt"/>
              </a:rPr>
              <a:t>Erica </a:t>
            </a:r>
            <a:r>
              <a:rPr lang="en-US" sz="2000" b="1" dirty="0" err="1">
                <a:latin typeface="+mj-lt"/>
              </a:rPr>
              <a:t>Strope</a:t>
            </a:r>
            <a:endParaRPr lang="en" sz="2000" dirty="0">
              <a:latin typeface="+mj-lt"/>
            </a:endParaRPr>
          </a:p>
        </p:txBody>
      </p:sp>
      <p:sp>
        <p:nvSpPr>
          <p:cNvPr id="58" name="TextBox 57">
            <a:extLst>
              <a:ext uri="{FF2B5EF4-FFF2-40B4-BE49-F238E27FC236}">
                <a16:creationId xmlns:a16="http://schemas.microsoft.com/office/drawing/2014/main" id="{3D39C51D-46E5-0A85-05EA-9C454FF9B754}"/>
              </a:ext>
            </a:extLst>
          </p:cNvPr>
          <p:cNvSpPr txBox="1"/>
          <p:nvPr/>
        </p:nvSpPr>
        <p:spPr>
          <a:xfrm>
            <a:off x="40806688" y="28544494"/>
            <a:ext cx="5181600" cy="400110"/>
          </a:xfrm>
          <a:prstGeom prst="rect">
            <a:avLst/>
          </a:prstGeom>
          <a:noFill/>
        </p:spPr>
        <p:txBody>
          <a:bodyPr>
            <a:spAutoFit/>
          </a:bodyPr>
          <a:lstStyle/>
          <a:p>
            <a:pPr>
              <a:buClr>
                <a:srgbClr val="1A1A1A"/>
              </a:buClr>
              <a:buSzPts val="1100"/>
              <a:defRPr/>
            </a:pPr>
            <a:r>
              <a:rPr lang="en-US" sz="2000" b="1" dirty="0">
                <a:latin typeface="+mj-lt"/>
              </a:rPr>
              <a:t>Joseph Montoya</a:t>
            </a:r>
            <a:endParaRPr lang="en" sz="2000" dirty="0">
              <a:latin typeface="+mj-lt"/>
            </a:endParaRPr>
          </a:p>
        </p:txBody>
      </p:sp>
      <p:sp>
        <p:nvSpPr>
          <p:cNvPr id="4" name="TextBox 3">
            <a:extLst>
              <a:ext uri="{FF2B5EF4-FFF2-40B4-BE49-F238E27FC236}">
                <a16:creationId xmlns:a16="http://schemas.microsoft.com/office/drawing/2014/main" id="{0DF921C2-E989-FBEC-230B-236B4753DFCD}"/>
              </a:ext>
            </a:extLst>
          </p:cNvPr>
          <p:cNvSpPr txBox="1"/>
          <p:nvPr/>
        </p:nvSpPr>
        <p:spPr>
          <a:xfrm>
            <a:off x="6419833" y="22713950"/>
            <a:ext cx="625492" cy="523220"/>
          </a:xfrm>
          <a:prstGeom prst="rect">
            <a:avLst/>
          </a:prstGeom>
          <a:noFill/>
        </p:spPr>
        <p:txBody>
          <a:bodyPr wrap="none" rtlCol="0">
            <a:spAutoFit/>
          </a:bodyPr>
          <a:lstStyle/>
          <a:p>
            <a:r>
              <a:rPr lang="en-US" b="1" dirty="0"/>
              <a:t>(a)</a:t>
            </a:r>
          </a:p>
        </p:txBody>
      </p:sp>
      <p:sp>
        <p:nvSpPr>
          <p:cNvPr id="60" name="TextBox 59">
            <a:extLst>
              <a:ext uri="{FF2B5EF4-FFF2-40B4-BE49-F238E27FC236}">
                <a16:creationId xmlns:a16="http://schemas.microsoft.com/office/drawing/2014/main" id="{FA49D645-7E36-F74B-C42D-AB8221B2A639}"/>
              </a:ext>
            </a:extLst>
          </p:cNvPr>
          <p:cNvSpPr txBox="1"/>
          <p:nvPr/>
        </p:nvSpPr>
        <p:spPr>
          <a:xfrm>
            <a:off x="12402294" y="22695807"/>
            <a:ext cx="625492" cy="523220"/>
          </a:xfrm>
          <a:prstGeom prst="rect">
            <a:avLst/>
          </a:prstGeom>
          <a:noFill/>
        </p:spPr>
        <p:txBody>
          <a:bodyPr wrap="none" rtlCol="0">
            <a:spAutoFit/>
          </a:bodyPr>
          <a:lstStyle/>
          <a:p>
            <a:r>
              <a:rPr lang="en-US" b="1" dirty="0">
                <a:solidFill>
                  <a:schemeClr val="bg1"/>
                </a:solidFill>
              </a:rPr>
              <a:t>(b)</a:t>
            </a:r>
          </a:p>
        </p:txBody>
      </p:sp>
      <p:sp>
        <p:nvSpPr>
          <p:cNvPr id="61" name="TextBox 60">
            <a:extLst>
              <a:ext uri="{FF2B5EF4-FFF2-40B4-BE49-F238E27FC236}">
                <a16:creationId xmlns:a16="http://schemas.microsoft.com/office/drawing/2014/main" id="{EFFC0A12-0A6E-F9EE-0AA1-5FC72F4908EC}"/>
              </a:ext>
            </a:extLst>
          </p:cNvPr>
          <p:cNvSpPr txBox="1"/>
          <p:nvPr/>
        </p:nvSpPr>
        <p:spPr>
          <a:xfrm>
            <a:off x="15705914" y="17613742"/>
            <a:ext cx="625492" cy="523220"/>
          </a:xfrm>
          <a:prstGeom prst="rect">
            <a:avLst/>
          </a:prstGeom>
          <a:noFill/>
        </p:spPr>
        <p:txBody>
          <a:bodyPr wrap="none" rtlCol="0">
            <a:spAutoFit/>
          </a:bodyPr>
          <a:lstStyle/>
          <a:p>
            <a:r>
              <a:rPr lang="en-US" b="1" dirty="0"/>
              <a:t>(a)</a:t>
            </a:r>
          </a:p>
        </p:txBody>
      </p:sp>
      <p:sp>
        <p:nvSpPr>
          <p:cNvPr id="63" name="TextBox 62">
            <a:extLst>
              <a:ext uri="{FF2B5EF4-FFF2-40B4-BE49-F238E27FC236}">
                <a16:creationId xmlns:a16="http://schemas.microsoft.com/office/drawing/2014/main" id="{9D0773F6-7733-4D03-4FFC-894EA0AAD17C}"/>
              </a:ext>
            </a:extLst>
          </p:cNvPr>
          <p:cNvSpPr txBox="1"/>
          <p:nvPr/>
        </p:nvSpPr>
        <p:spPr>
          <a:xfrm>
            <a:off x="15725014" y="25771073"/>
            <a:ext cx="604653" cy="523220"/>
          </a:xfrm>
          <a:prstGeom prst="rect">
            <a:avLst/>
          </a:prstGeom>
          <a:noFill/>
        </p:spPr>
        <p:txBody>
          <a:bodyPr wrap="none" rtlCol="0">
            <a:spAutoFit/>
          </a:bodyPr>
          <a:lstStyle/>
          <a:p>
            <a:r>
              <a:rPr lang="en-US" b="1" dirty="0"/>
              <a:t>(c)</a:t>
            </a:r>
          </a:p>
        </p:txBody>
      </p:sp>
      <p:sp>
        <p:nvSpPr>
          <p:cNvPr id="64" name="TextBox 63">
            <a:extLst>
              <a:ext uri="{FF2B5EF4-FFF2-40B4-BE49-F238E27FC236}">
                <a16:creationId xmlns:a16="http://schemas.microsoft.com/office/drawing/2014/main" id="{64412AA3-C789-C834-6823-D1CC9864E839}"/>
              </a:ext>
            </a:extLst>
          </p:cNvPr>
          <p:cNvSpPr txBox="1"/>
          <p:nvPr/>
        </p:nvSpPr>
        <p:spPr>
          <a:xfrm>
            <a:off x="28550709" y="16481425"/>
            <a:ext cx="625492" cy="523220"/>
          </a:xfrm>
          <a:prstGeom prst="rect">
            <a:avLst/>
          </a:prstGeom>
          <a:noFill/>
        </p:spPr>
        <p:txBody>
          <a:bodyPr wrap="none" rtlCol="0">
            <a:spAutoFit/>
          </a:bodyPr>
          <a:lstStyle/>
          <a:p>
            <a:r>
              <a:rPr lang="en-US" b="1" dirty="0"/>
              <a:t>(a)</a:t>
            </a:r>
          </a:p>
        </p:txBody>
      </p:sp>
      <p:sp>
        <p:nvSpPr>
          <p:cNvPr id="65" name="TextBox 64">
            <a:extLst>
              <a:ext uri="{FF2B5EF4-FFF2-40B4-BE49-F238E27FC236}">
                <a16:creationId xmlns:a16="http://schemas.microsoft.com/office/drawing/2014/main" id="{2C2928D1-6233-FD40-903B-204A41C7D899}"/>
              </a:ext>
            </a:extLst>
          </p:cNvPr>
          <p:cNvSpPr txBox="1"/>
          <p:nvPr/>
        </p:nvSpPr>
        <p:spPr>
          <a:xfrm>
            <a:off x="28577272" y="19593580"/>
            <a:ext cx="625492" cy="523220"/>
          </a:xfrm>
          <a:prstGeom prst="rect">
            <a:avLst/>
          </a:prstGeom>
          <a:noFill/>
        </p:spPr>
        <p:txBody>
          <a:bodyPr wrap="none" rtlCol="0">
            <a:spAutoFit/>
          </a:bodyPr>
          <a:lstStyle/>
          <a:p>
            <a:r>
              <a:rPr lang="en-US" b="1" dirty="0"/>
              <a:t>(b)</a:t>
            </a:r>
          </a:p>
        </p:txBody>
      </p:sp>
      <p:sp>
        <p:nvSpPr>
          <p:cNvPr id="66" name="TextBox 65">
            <a:extLst>
              <a:ext uri="{FF2B5EF4-FFF2-40B4-BE49-F238E27FC236}">
                <a16:creationId xmlns:a16="http://schemas.microsoft.com/office/drawing/2014/main" id="{7D9F1940-A466-3002-6064-2C9A56B171FD}"/>
              </a:ext>
            </a:extLst>
          </p:cNvPr>
          <p:cNvSpPr txBox="1"/>
          <p:nvPr/>
        </p:nvSpPr>
        <p:spPr>
          <a:xfrm>
            <a:off x="28587692" y="22719144"/>
            <a:ext cx="604653" cy="523220"/>
          </a:xfrm>
          <a:prstGeom prst="rect">
            <a:avLst/>
          </a:prstGeom>
          <a:noFill/>
        </p:spPr>
        <p:txBody>
          <a:bodyPr wrap="none" rtlCol="0">
            <a:spAutoFit/>
          </a:bodyPr>
          <a:lstStyle/>
          <a:p>
            <a:r>
              <a:rPr lang="en-US" b="1" dirty="0"/>
              <a:t>(c)</a:t>
            </a:r>
          </a:p>
        </p:txBody>
      </p:sp>
      <p:sp>
        <p:nvSpPr>
          <p:cNvPr id="67" name="TextBox 66">
            <a:extLst>
              <a:ext uri="{FF2B5EF4-FFF2-40B4-BE49-F238E27FC236}">
                <a16:creationId xmlns:a16="http://schemas.microsoft.com/office/drawing/2014/main" id="{F73D2A65-5A10-8D7A-59AE-0A4EA1E9F85E}"/>
              </a:ext>
            </a:extLst>
          </p:cNvPr>
          <p:cNvSpPr txBox="1"/>
          <p:nvPr/>
        </p:nvSpPr>
        <p:spPr>
          <a:xfrm>
            <a:off x="28550709" y="26289226"/>
            <a:ext cx="625492" cy="523220"/>
          </a:xfrm>
          <a:prstGeom prst="rect">
            <a:avLst/>
          </a:prstGeom>
          <a:noFill/>
        </p:spPr>
        <p:txBody>
          <a:bodyPr wrap="none" rtlCol="0">
            <a:spAutoFit/>
          </a:bodyPr>
          <a:lstStyle/>
          <a:p>
            <a:r>
              <a:rPr lang="en-US" b="1" dirty="0"/>
              <a:t>(d)</a:t>
            </a:r>
          </a:p>
        </p:txBody>
      </p:sp>
      <p:sp>
        <p:nvSpPr>
          <p:cNvPr id="69" name="TextBox 68">
            <a:extLst>
              <a:ext uri="{FF2B5EF4-FFF2-40B4-BE49-F238E27FC236}">
                <a16:creationId xmlns:a16="http://schemas.microsoft.com/office/drawing/2014/main" id="{2DF50DF3-56D5-9792-7F9C-5B232935EDA6}"/>
              </a:ext>
            </a:extLst>
          </p:cNvPr>
          <p:cNvSpPr txBox="1"/>
          <p:nvPr/>
        </p:nvSpPr>
        <p:spPr>
          <a:xfrm>
            <a:off x="16463470" y="20650200"/>
            <a:ext cx="3424730" cy="523220"/>
          </a:xfrm>
          <a:prstGeom prst="rect">
            <a:avLst/>
          </a:prstGeom>
          <a:solidFill>
            <a:schemeClr val="bg1"/>
          </a:solidFill>
          <a:ln>
            <a:solidFill>
              <a:schemeClr val="bg1"/>
            </a:solidFill>
          </a:ln>
        </p:spPr>
        <p:txBody>
          <a:bodyPr wrap="square" rtlCol="0">
            <a:spAutoFit/>
          </a:bodyPr>
          <a:lstStyle/>
          <a:p>
            <a:r>
              <a:rPr lang="en-US" b="1" dirty="0">
                <a:latin typeface="+mj-lt"/>
              </a:rPr>
              <a:t>Day   	            Night</a:t>
            </a:r>
          </a:p>
        </p:txBody>
      </p:sp>
      <p:sp>
        <p:nvSpPr>
          <p:cNvPr id="70" name="TextBox 69">
            <a:extLst>
              <a:ext uri="{FF2B5EF4-FFF2-40B4-BE49-F238E27FC236}">
                <a16:creationId xmlns:a16="http://schemas.microsoft.com/office/drawing/2014/main" id="{3A91B984-F3BD-0767-6C77-2307A904C2AD}"/>
              </a:ext>
            </a:extLst>
          </p:cNvPr>
          <p:cNvSpPr txBox="1"/>
          <p:nvPr/>
        </p:nvSpPr>
        <p:spPr>
          <a:xfrm rot="16200000">
            <a:off x="14462071" y="18889210"/>
            <a:ext cx="997226" cy="523220"/>
          </a:xfrm>
          <a:prstGeom prst="rect">
            <a:avLst/>
          </a:prstGeom>
          <a:solidFill>
            <a:schemeClr val="bg1"/>
          </a:solidFill>
          <a:ln>
            <a:solidFill>
              <a:schemeClr val="bg1"/>
            </a:solidFill>
          </a:ln>
        </p:spPr>
        <p:txBody>
          <a:bodyPr wrap="square" rtlCol="0">
            <a:spAutoFit/>
          </a:bodyPr>
          <a:lstStyle/>
          <a:p>
            <a:r>
              <a:rPr lang="en-US" b="1" dirty="0">
                <a:latin typeface="+mj-lt"/>
              </a:rPr>
              <a:t>C:P</a:t>
            </a:r>
          </a:p>
        </p:txBody>
      </p:sp>
      <p:pic>
        <p:nvPicPr>
          <p:cNvPr id="71" name="Picture 70">
            <a:extLst>
              <a:ext uri="{FF2B5EF4-FFF2-40B4-BE49-F238E27FC236}">
                <a16:creationId xmlns:a16="http://schemas.microsoft.com/office/drawing/2014/main" id="{098E47E8-B2A1-A220-D320-039D2CE528B1}"/>
              </a:ext>
            </a:extLst>
          </p:cNvPr>
          <p:cNvPicPr>
            <a:picLocks noChangeAspect="1"/>
          </p:cNvPicPr>
          <p:nvPr/>
        </p:nvPicPr>
        <p:blipFill>
          <a:blip r:embed="rId22"/>
          <a:stretch>
            <a:fillRect/>
          </a:stretch>
        </p:blipFill>
        <p:spPr>
          <a:xfrm>
            <a:off x="14960819" y="21640800"/>
            <a:ext cx="6159061" cy="3686175"/>
          </a:xfrm>
          <a:prstGeom prst="rect">
            <a:avLst/>
          </a:prstGeom>
        </p:spPr>
      </p:pic>
      <p:sp>
        <p:nvSpPr>
          <p:cNvPr id="73" name="TextBox 72">
            <a:extLst>
              <a:ext uri="{FF2B5EF4-FFF2-40B4-BE49-F238E27FC236}">
                <a16:creationId xmlns:a16="http://schemas.microsoft.com/office/drawing/2014/main" id="{8E5FBE18-5342-1469-9BA7-3F10C288DA78}"/>
              </a:ext>
            </a:extLst>
          </p:cNvPr>
          <p:cNvSpPr txBox="1"/>
          <p:nvPr/>
        </p:nvSpPr>
        <p:spPr>
          <a:xfrm rot="16200000">
            <a:off x="14596732" y="23076745"/>
            <a:ext cx="876358" cy="523220"/>
          </a:xfrm>
          <a:prstGeom prst="rect">
            <a:avLst/>
          </a:prstGeom>
          <a:solidFill>
            <a:schemeClr val="bg1"/>
          </a:solidFill>
          <a:ln>
            <a:solidFill>
              <a:schemeClr val="bg1"/>
            </a:solidFill>
          </a:ln>
        </p:spPr>
        <p:txBody>
          <a:bodyPr wrap="square" rtlCol="0">
            <a:spAutoFit/>
          </a:bodyPr>
          <a:lstStyle/>
          <a:p>
            <a:r>
              <a:rPr lang="en-US" b="1" dirty="0">
                <a:latin typeface="+mj-lt"/>
              </a:rPr>
              <a:t>N:P</a:t>
            </a:r>
          </a:p>
        </p:txBody>
      </p:sp>
      <p:sp>
        <p:nvSpPr>
          <p:cNvPr id="74" name="TextBox 73">
            <a:extLst>
              <a:ext uri="{FF2B5EF4-FFF2-40B4-BE49-F238E27FC236}">
                <a16:creationId xmlns:a16="http://schemas.microsoft.com/office/drawing/2014/main" id="{677610EB-3FF5-4C78-EDF2-369BEE7E10AF}"/>
              </a:ext>
            </a:extLst>
          </p:cNvPr>
          <p:cNvSpPr txBox="1"/>
          <p:nvPr/>
        </p:nvSpPr>
        <p:spPr>
          <a:xfrm>
            <a:off x="16570165" y="24776681"/>
            <a:ext cx="3289596" cy="523220"/>
          </a:xfrm>
          <a:prstGeom prst="rect">
            <a:avLst/>
          </a:prstGeom>
          <a:solidFill>
            <a:schemeClr val="bg1"/>
          </a:solidFill>
          <a:ln>
            <a:solidFill>
              <a:schemeClr val="bg1"/>
            </a:solidFill>
          </a:ln>
        </p:spPr>
        <p:txBody>
          <a:bodyPr wrap="square" rtlCol="0">
            <a:spAutoFit/>
          </a:bodyPr>
          <a:lstStyle/>
          <a:p>
            <a:r>
              <a:rPr lang="en-US" b="1" dirty="0">
                <a:latin typeface="+mj-lt"/>
              </a:rPr>
              <a:t>Day               Night</a:t>
            </a:r>
          </a:p>
        </p:txBody>
      </p:sp>
      <p:sp>
        <p:nvSpPr>
          <p:cNvPr id="62" name="TextBox 61">
            <a:extLst>
              <a:ext uri="{FF2B5EF4-FFF2-40B4-BE49-F238E27FC236}">
                <a16:creationId xmlns:a16="http://schemas.microsoft.com/office/drawing/2014/main" id="{D79D0CC9-72E2-349A-9D68-AB8B516F0DE1}"/>
              </a:ext>
            </a:extLst>
          </p:cNvPr>
          <p:cNvSpPr txBox="1"/>
          <p:nvPr/>
        </p:nvSpPr>
        <p:spPr>
          <a:xfrm>
            <a:off x="15725014" y="21658614"/>
            <a:ext cx="625492" cy="523220"/>
          </a:xfrm>
          <a:prstGeom prst="rect">
            <a:avLst/>
          </a:prstGeom>
          <a:noFill/>
        </p:spPr>
        <p:txBody>
          <a:bodyPr wrap="none" rtlCol="0">
            <a:spAutoFit/>
          </a:bodyPr>
          <a:lstStyle/>
          <a:p>
            <a:r>
              <a:rPr lang="en-US" b="1" dirty="0"/>
              <a:t>(b)</a:t>
            </a:r>
          </a:p>
        </p:txBody>
      </p:sp>
      <p:sp>
        <p:nvSpPr>
          <p:cNvPr id="76" name="TextBox 75">
            <a:extLst>
              <a:ext uri="{FF2B5EF4-FFF2-40B4-BE49-F238E27FC236}">
                <a16:creationId xmlns:a16="http://schemas.microsoft.com/office/drawing/2014/main" id="{21A09F59-AEB6-9A5F-A51D-C149EDE133BC}"/>
              </a:ext>
            </a:extLst>
          </p:cNvPr>
          <p:cNvSpPr txBox="1"/>
          <p:nvPr/>
        </p:nvSpPr>
        <p:spPr>
          <a:xfrm>
            <a:off x="16570165" y="28915012"/>
            <a:ext cx="3313423" cy="523220"/>
          </a:xfrm>
          <a:prstGeom prst="rect">
            <a:avLst/>
          </a:prstGeom>
          <a:solidFill>
            <a:schemeClr val="bg1"/>
          </a:solidFill>
          <a:ln>
            <a:solidFill>
              <a:schemeClr val="bg1"/>
            </a:solidFill>
          </a:ln>
        </p:spPr>
        <p:txBody>
          <a:bodyPr wrap="square" rtlCol="0">
            <a:spAutoFit/>
          </a:bodyPr>
          <a:lstStyle/>
          <a:p>
            <a:r>
              <a:rPr lang="en-US" b="1" dirty="0">
                <a:latin typeface="+mj-lt"/>
              </a:rPr>
              <a:t>Day 	             Night</a:t>
            </a:r>
          </a:p>
        </p:txBody>
      </p:sp>
      <p:sp>
        <p:nvSpPr>
          <p:cNvPr id="77" name="TextBox 76">
            <a:extLst>
              <a:ext uri="{FF2B5EF4-FFF2-40B4-BE49-F238E27FC236}">
                <a16:creationId xmlns:a16="http://schemas.microsoft.com/office/drawing/2014/main" id="{75880DA5-8F2C-3E81-232E-ACCBD2238DCF}"/>
              </a:ext>
            </a:extLst>
          </p:cNvPr>
          <p:cNvSpPr txBox="1"/>
          <p:nvPr/>
        </p:nvSpPr>
        <p:spPr>
          <a:xfrm rot="16200000">
            <a:off x="14741849" y="27137293"/>
            <a:ext cx="848729" cy="523220"/>
          </a:xfrm>
          <a:prstGeom prst="rect">
            <a:avLst/>
          </a:prstGeom>
          <a:solidFill>
            <a:schemeClr val="bg1"/>
          </a:solidFill>
          <a:ln>
            <a:solidFill>
              <a:schemeClr val="bg1"/>
            </a:solidFill>
          </a:ln>
        </p:spPr>
        <p:txBody>
          <a:bodyPr wrap="square" rtlCol="0">
            <a:spAutoFit/>
          </a:bodyPr>
          <a:lstStyle/>
          <a:p>
            <a:r>
              <a:rPr lang="en-US" b="1" dirty="0">
                <a:latin typeface="+mj-lt"/>
              </a:rPr>
              <a:t>C:N</a:t>
            </a:r>
          </a:p>
        </p:txBody>
      </p:sp>
      <p:sp>
        <p:nvSpPr>
          <p:cNvPr id="79" name="TextBox 78">
            <a:extLst>
              <a:ext uri="{FF2B5EF4-FFF2-40B4-BE49-F238E27FC236}">
                <a16:creationId xmlns:a16="http://schemas.microsoft.com/office/drawing/2014/main" id="{1BDFD165-83ED-53CC-D4C7-EF13DC6239D1}"/>
              </a:ext>
            </a:extLst>
          </p:cNvPr>
          <p:cNvSpPr txBox="1"/>
          <p:nvPr/>
        </p:nvSpPr>
        <p:spPr>
          <a:xfrm>
            <a:off x="22811443" y="15398190"/>
            <a:ext cx="525667" cy="369332"/>
          </a:xfrm>
          <a:prstGeom prst="rect">
            <a:avLst/>
          </a:prstGeom>
          <a:noFill/>
        </p:spPr>
        <p:txBody>
          <a:bodyPr wrap="square" rtlCol="0">
            <a:spAutoFit/>
          </a:bodyPr>
          <a:lstStyle/>
          <a:p>
            <a:r>
              <a:rPr lang="en-US" sz="1800" dirty="0"/>
              <a:t>a</a:t>
            </a:r>
          </a:p>
        </p:txBody>
      </p:sp>
      <p:sp>
        <p:nvSpPr>
          <p:cNvPr id="80" name="TextBox 79">
            <a:extLst>
              <a:ext uri="{FF2B5EF4-FFF2-40B4-BE49-F238E27FC236}">
                <a16:creationId xmlns:a16="http://schemas.microsoft.com/office/drawing/2014/main" id="{EF2EB091-BE13-E0D3-90F4-4F0018EE87AB}"/>
              </a:ext>
            </a:extLst>
          </p:cNvPr>
          <p:cNvSpPr txBox="1"/>
          <p:nvPr/>
        </p:nvSpPr>
        <p:spPr>
          <a:xfrm>
            <a:off x="24241677" y="15392439"/>
            <a:ext cx="691791" cy="369332"/>
          </a:xfrm>
          <a:prstGeom prst="rect">
            <a:avLst/>
          </a:prstGeom>
          <a:noFill/>
        </p:spPr>
        <p:txBody>
          <a:bodyPr wrap="square" rtlCol="0">
            <a:spAutoFit/>
          </a:bodyPr>
          <a:lstStyle/>
          <a:p>
            <a:r>
              <a:rPr lang="en-US" sz="1800" dirty="0"/>
              <a:t>ac</a:t>
            </a:r>
          </a:p>
        </p:txBody>
      </p:sp>
      <p:sp>
        <p:nvSpPr>
          <p:cNvPr id="81" name="TextBox 80">
            <a:extLst>
              <a:ext uri="{FF2B5EF4-FFF2-40B4-BE49-F238E27FC236}">
                <a16:creationId xmlns:a16="http://schemas.microsoft.com/office/drawing/2014/main" id="{F343D33B-E843-3540-5638-14B97B9839B6}"/>
              </a:ext>
            </a:extLst>
          </p:cNvPr>
          <p:cNvSpPr txBox="1"/>
          <p:nvPr/>
        </p:nvSpPr>
        <p:spPr>
          <a:xfrm>
            <a:off x="25844860" y="15395801"/>
            <a:ext cx="691791" cy="369332"/>
          </a:xfrm>
          <a:prstGeom prst="rect">
            <a:avLst/>
          </a:prstGeom>
          <a:noFill/>
        </p:spPr>
        <p:txBody>
          <a:bodyPr wrap="square" rtlCol="0">
            <a:spAutoFit/>
          </a:bodyPr>
          <a:lstStyle/>
          <a:p>
            <a:r>
              <a:rPr lang="en-US" sz="1800" dirty="0"/>
              <a:t>bc</a:t>
            </a:r>
          </a:p>
        </p:txBody>
      </p:sp>
      <p:sp>
        <p:nvSpPr>
          <p:cNvPr id="83" name="TextBox 82">
            <a:extLst>
              <a:ext uri="{FF2B5EF4-FFF2-40B4-BE49-F238E27FC236}">
                <a16:creationId xmlns:a16="http://schemas.microsoft.com/office/drawing/2014/main" id="{1621D922-AB20-15B9-5AEC-3DE1C343BFCB}"/>
              </a:ext>
            </a:extLst>
          </p:cNvPr>
          <p:cNvSpPr txBox="1"/>
          <p:nvPr/>
        </p:nvSpPr>
        <p:spPr>
          <a:xfrm>
            <a:off x="27355800" y="15395801"/>
            <a:ext cx="669306" cy="369332"/>
          </a:xfrm>
          <a:prstGeom prst="rect">
            <a:avLst/>
          </a:prstGeom>
          <a:noFill/>
        </p:spPr>
        <p:txBody>
          <a:bodyPr wrap="square" rtlCol="0">
            <a:spAutoFit/>
          </a:bodyPr>
          <a:lstStyle/>
          <a:p>
            <a:r>
              <a:rPr lang="en-US" sz="1800" dirty="0"/>
              <a:t>bc</a:t>
            </a:r>
          </a:p>
        </p:txBody>
      </p:sp>
      <p:pic>
        <p:nvPicPr>
          <p:cNvPr id="84" name="Picture 83">
            <a:extLst>
              <a:ext uri="{FF2B5EF4-FFF2-40B4-BE49-F238E27FC236}">
                <a16:creationId xmlns:a16="http://schemas.microsoft.com/office/drawing/2014/main" id="{96FB192E-6B53-8AA6-ACA6-BA68215371B9}"/>
              </a:ext>
            </a:extLst>
          </p:cNvPr>
          <p:cNvPicPr>
            <a:picLocks noChangeAspect="1"/>
          </p:cNvPicPr>
          <p:nvPr/>
        </p:nvPicPr>
        <p:blipFill rotWithShape="1">
          <a:blip r:embed="rId23"/>
          <a:srcRect r="10013"/>
          <a:stretch/>
        </p:blipFill>
        <p:spPr>
          <a:xfrm>
            <a:off x="21410468" y="18739950"/>
            <a:ext cx="7035042" cy="3200922"/>
          </a:xfrm>
          <a:prstGeom prst="rect">
            <a:avLst/>
          </a:prstGeom>
        </p:spPr>
      </p:pic>
      <p:sp>
        <p:nvSpPr>
          <p:cNvPr id="85" name="TextBox 84">
            <a:extLst>
              <a:ext uri="{FF2B5EF4-FFF2-40B4-BE49-F238E27FC236}">
                <a16:creationId xmlns:a16="http://schemas.microsoft.com/office/drawing/2014/main" id="{D460EB85-51A5-3FAB-763C-B138BCC56774}"/>
              </a:ext>
            </a:extLst>
          </p:cNvPr>
          <p:cNvSpPr txBox="1"/>
          <p:nvPr/>
        </p:nvSpPr>
        <p:spPr>
          <a:xfrm>
            <a:off x="22797680" y="18773341"/>
            <a:ext cx="415652" cy="369332"/>
          </a:xfrm>
          <a:prstGeom prst="rect">
            <a:avLst/>
          </a:prstGeom>
          <a:noFill/>
        </p:spPr>
        <p:txBody>
          <a:bodyPr wrap="square" rtlCol="0">
            <a:spAutoFit/>
          </a:bodyPr>
          <a:lstStyle/>
          <a:p>
            <a:r>
              <a:rPr lang="en-US" sz="1800" dirty="0"/>
              <a:t>a</a:t>
            </a:r>
          </a:p>
        </p:txBody>
      </p:sp>
      <p:sp>
        <p:nvSpPr>
          <p:cNvPr id="86" name="TextBox 85">
            <a:extLst>
              <a:ext uri="{FF2B5EF4-FFF2-40B4-BE49-F238E27FC236}">
                <a16:creationId xmlns:a16="http://schemas.microsoft.com/office/drawing/2014/main" id="{D2359F03-F470-F678-BDCE-D52C91CBE983}"/>
              </a:ext>
            </a:extLst>
          </p:cNvPr>
          <p:cNvSpPr txBox="1"/>
          <p:nvPr/>
        </p:nvSpPr>
        <p:spPr>
          <a:xfrm>
            <a:off x="24250083" y="18781488"/>
            <a:ext cx="415652" cy="369332"/>
          </a:xfrm>
          <a:prstGeom prst="rect">
            <a:avLst/>
          </a:prstGeom>
          <a:noFill/>
        </p:spPr>
        <p:txBody>
          <a:bodyPr wrap="square" rtlCol="0">
            <a:spAutoFit/>
          </a:bodyPr>
          <a:lstStyle/>
          <a:p>
            <a:r>
              <a:rPr lang="en-US" sz="1800" dirty="0"/>
              <a:t>a</a:t>
            </a:r>
          </a:p>
        </p:txBody>
      </p:sp>
      <p:sp>
        <p:nvSpPr>
          <p:cNvPr id="87" name="TextBox 86">
            <a:extLst>
              <a:ext uri="{FF2B5EF4-FFF2-40B4-BE49-F238E27FC236}">
                <a16:creationId xmlns:a16="http://schemas.microsoft.com/office/drawing/2014/main" id="{C7D2284B-6975-310B-00B2-C57956A5E56F}"/>
              </a:ext>
            </a:extLst>
          </p:cNvPr>
          <p:cNvSpPr txBox="1"/>
          <p:nvPr/>
        </p:nvSpPr>
        <p:spPr>
          <a:xfrm>
            <a:off x="25775103" y="18773341"/>
            <a:ext cx="415652" cy="369332"/>
          </a:xfrm>
          <a:prstGeom prst="rect">
            <a:avLst/>
          </a:prstGeom>
          <a:noFill/>
        </p:spPr>
        <p:txBody>
          <a:bodyPr wrap="square" rtlCol="0">
            <a:spAutoFit/>
          </a:bodyPr>
          <a:lstStyle/>
          <a:p>
            <a:r>
              <a:rPr lang="en-US" sz="1800" dirty="0"/>
              <a:t>a</a:t>
            </a:r>
          </a:p>
        </p:txBody>
      </p:sp>
      <p:sp>
        <p:nvSpPr>
          <p:cNvPr id="88" name="TextBox 87">
            <a:extLst>
              <a:ext uri="{FF2B5EF4-FFF2-40B4-BE49-F238E27FC236}">
                <a16:creationId xmlns:a16="http://schemas.microsoft.com/office/drawing/2014/main" id="{6717FAAA-604B-844F-E934-46B8C3DEBCAF}"/>
              </a:ext>
            </a:extLst>
          </p:cNvPr>
          <p:cNvSpPr txBox="1"/>
          <p:nvPr/>
        </p:nvSpPr>
        <p:spPr>
          <a:xfrm>
            <a:off x="27227506" y="18773341"/>
            <a:ext cx="415652" cy="369332"/>
          </a:xfrm>
          <a:prstGeom prst="rect">
            <a:avLst/>
          </a:prstGeom>
          <a:noFill/>
        </p:spPr>
        <p:txBody>
          <a:bodyPr wrap="square" rtlCol="0">
            <a:spAutoFit/>
          </a:bodyPr>
          <a:lstStyle/>
          <a:p>
            <a:r>
              <a:rPr lang="en-US" sz="1800" dirty="0"/>
              <a:t>b</a:t>
            </a:r>
          </a:p>
        </p:txBody>
      </p:sp>
      <p:sp>
        <p:nvSpPr>
          <p:cNvPr id="90" name="TextBox 89">
            <a:extLst>
              <a:ext uri="{FF2B5EF4-FFF2-40B4-BE49-F238E27FC236}">
                <a16:creationId xmlns:a16="http://schemas.microsoft.com/office/drawing/2014/main" id="{942E207F-D2AB-00A3-568D-1F485480FF2B}"/>
              </a:ext>
            </a:extLst>
          </p:cNvPr>
          <p:cNvSpPr txBox="1"/>
          <p:nvPr/>
        </p:nvSpPr>
        <p:spPr>
          <a:xfrm>
            <a:off x="22679892" y="21963384"/>
            <a:ext cx="414163" cy="369332"/>
          </a:xfrm>
          <a:prstGeom prst="rect">
            <a:avLst/>
          </a:prstGeom>
          <a:noFill/>
        </p:spPr>
        <p:txBody>
          <a:bodyPr wrap="square" rtlCol="0">
            <a:spAutoFit/>
          </a:bodyPr>
          <a:lstStyle/>
          <a:p>
            <a:r>
              <a:rPr lang="en-US" sz="1800" dirty="0"/>
              <a:t>a</a:t>
            </a:r>
          </a:p>
        </p:txBody>
      </p:sp>
      <p:sp>
        <p:nvSpPr>
          <p:cNvPr id="91" name="TextBox 90">
            <a:extLst>
              <a:ext uri="{FF2B5EF4-FFF2-40B4-BE49-F238E27FC236}">
                <a16:creationId xmlns:a16="http://schemas.microsoft.com/office/drawing/2014/main" id="{3CCB9D4F-0873-ED49-7CCC-7EF7010AFE98}"/>
              </a:ext>
            </a:extLst>
          </p:cNvPr>
          <p:cNvSpPr txBox="1"/>
          <p:nvPr/>
        </p:nvSpPr>
        <p:spPr>
          <a:xfrm>
            <a:off x="24275813" y="21953747"/>
            <a:ext cx="414163" cy="369332"/>
          </a:xfrm>
          <a:prstGeom prst="rect">
            <a:avLst/>
          </a:prstGeom>
          <a:noFill/>
        </p:spPr>
        <p:txBody>
          <a:bodyPr wrap="square" rtlCol="0">
            <a:spAutoFit/>
          </a:bodyPr>
          <a:lstStyle/>
          <a:p>
            <a:r>
              <a:rPr lang="en-US" sz="1800" dirty="0"/>
              <a:t>b</a:t>
            </a:r>
          </a:p>
        </p:txBody>
      </p:sp>
      <p:sp>
        <p:nvSpPr>
          <p:cNvPr id="92" name="TextBox 91">
            <a:extLst>
              <a:ext uri="{FF2B5EF4-FFF2-40B4-BE49-F238E27FC236}">
                <a16:creationId xmlns:a16="http://schemas.microsoft.com/office/drawing/2014/main" id="{0E9AFBAE-9F96-0E0B-145B-E0692AFDFF75}"/>
              </a:ext>
            </a:extLst>
          </p:cNvPr>
          <p:cNvSpPr txBox="1"/>
          <p:nvPr/>
        </p:nvSpPr>
        <p:spPr>
          <a:xfrm>
            <a:off x="25750735" y="21957968"/>
            <a:ext cx="518224" cy="369332"/>
          </a:xfrm>
          <a:prstGeom prst="rect">
            <a:avLst/>
          </a:prstGeom>
          <a:noFill/>
        </p:spPr>
        <p:txBody>
          <a:bodyPr wrap="square" rtlCol="0">
            <a:spAutoFit/>
          </a:bodyPr>
          <a:lstStyle/>
          <a:p>
            <a:r>
              <a:rPr lang="en-US" sz="1800" dirty="0"/>
              <a:t>bc</a:t>
            </a:r>
          </a:p>
        </p:txBody>
      </p:sp>
      <p:sp>
        <p:nvSpPr>
          <p:cNvPr id="93" name="TextBox 92">
            <a:extLst>
              <a:ext uri="{FF2B5EF4-FFF2-40B4-BE49-F238E27FC236}">
                <a16:creationId xmlns:a16="http://schemas.microsoft.com/office/drawing/2014/main" id="{76651122-87F3-9555-4FB7-583167EE0AED}"/>
              </a:ext>
            </a:extLst>
          </p:cNvPr>
          <p:cNvSpPr txBox="1"/>
          <p:nvPr/>
        </p:nvSpPr>
        <p:spPr>
          <a:xfrm>
            <a:off x="27288937" y="21963384"/>
            <a:ext cx="518224" cy="369332"/>
          </a:xfrm>
          <a:prstGeom prst="rect">
            <a:avLst/>
          </a:prstGeom>
          <a:noFill/>
        </p:spPr>
        <p:txBody>
          <a:bodyPr wrap="square" rtlCol="0">
            <a:spAutoFit/>
          </a:bodyPr>
          <a:lstStyle/>
          <a:p>
            <a:r>
              <a:rPr lang="en-US" sz="1800" dirty="0"/>
              <a:t>ac</a:t>
            </a:r>
          </a:p>
        </p:txBody>
      </p:sp>
      <p:sp>
        <p:nvSpPr>
          <p:cNvPr id="94" name="TextBox 93">
            <a:extLst>
              <a:ext uri="{FF2B5EF4-FFF2-40B4-BE49-F238E27FC236}">
                <a16:creationId xmlns:a16="http://schemas.microsoft.com/office/drawing/2014/main" id="{4DF0F62A-332A-D0A5-EDD9-2C95E4BC63CD}"/>
              </a:ext>
            </a:extLst>
          </p:cNvPr>
          <p:cNvSpPr txBox="1"/>
          <p:nvPr/>
        </p:nvSpPr>
        <p:spPr>
          <a:xfrm rot="16200000">
            <a:off x="20312360" y="23107523"/>
            <a:ext cx="2079472" cy="461665"/>
          </a:xfrm>
          <a:prstGeom prst="rect">
            <a:avLst/>
          </a:prstGeom>
          <a:solidFill>
            <a:schemeClr val="bg1"/>
          </a:solidFill>
        </p:spPr>
        <p:txBody>
          <a:bodyPr wrap="square" rtlCol="0">
            <a:spAutoFit/>
          </a:bodyPr>
          <a:lstStyle/>
          <a:p>
            <a:pPr algn="ctr"/>
            <a:r>
              <a:rPr lang="el-GR" sz="2400" b="1" dirty="0">
                <a:latin typeface="+mj-lt"/>
              </a:rPr>
              <a:t>δ</a:t>
            </a:r>
            <a:r>
              <a:rPr lang="en-US" sz="2400" b="1" baseline="30000" dirty="0">
                <a:latin typeface="+mj-lt"/>
              </a:rPr>
              <a:t>13</a:t>
            </a:r>
            <a:r>
              <a:rPr lang="en-US" sz="2400" b="1" dirty="0">
                <a:latin typeface="+mj-lt"/>
              </a:rPr>
              <a:t>C(‰)</a:t>
            </a:r>
          </a:p>
        </p:txBody>
      </p:sp>
      <p:sp>
        <p:nvSpPr>
          <p:cNvPr id="96" name="TextBox 95">
            <a:extLst>
              <a:ext uri="{FF2B5EF4-FFF2-40B4-BE49-F238E27FC236}">
                <a16:creationId xmlns:a16="http://schemas.microsoft.com/office/drawing/2014/main" id="{2CF3F9F9-42AA-51B6-B573-A339558630E1}"/>
              </a:ext>
            </a:extLst>
          </p:cNvPr>
          <p:cNvSpPr txBox="1"/>
          <p:nvPr/>
        </p:nvSpPr>
        <p:spPr>
          <a:xfrm>
            <a:off x="22789985" y="25339761"/>
            <a:ext cx="364245" cy="369332"/>
          </a:xfrm>
          <a:prstGeom prst="rect">
            <a:avLst/>
          </a:prstGeom>
          <a:noFill/>
        </p:spPr>
        <p:txBody>
          <a:bodyPr wrap="square" rtlCol="0">
            <a:spAutoFit/>
          </a:bodyPr>
          <a:lstStyle/>
          <a:p>
            <a:r>
              <a:rPr lang="en-US" sz="1800" dirty="0"/>
              <a:t>a</a:t>
            </a:r>
          </a:p>
        </p:txBody>
      </p:sp>
      <p:sp>
        <p:nvSpPr>
          <p:cNvPr id="98" name="TextBox 97">
            <a:extLst>
              <a:ext uri="{FF2B5EF4-FFF2-40B4-BE49-F238E27FC236}">
                <a16:creationId xmlns:a16="http://schemas.microsoft.com/office/drawing/2014/main" id="{61763B2B-7967-CC15-B97A-67E3C4983A07}"/>
              </a:ext>
            </a:extLst>
          </p:cNvPr>
          <p:cNvSpPr txBox="1"/>
          <p:nvPr/>
        </p:nvSpPr>
        <p:spPr>
          <a:xfrm>
            <a:off x="24200819" y="25350938"/>
            <a:ext cx="464916" cy="369332"/>
          </a:xfrm>
          <a:prstGeom prst="rect">
            <a:avLst/>
          </a:prstGeom>
          <a:noFill/>
        </p:spPr>
        <p:txBody>
          <a:bodyPr wrap="square" rtlCol="0">
            <a:spAutoFit/>
          </a:bodyPr>
          <a:lstStyle/>
          <a:p>
            <a:r>
              <a:rPr lang="en-US" sz="1800" dirty="0"/>
              <a:t>ab</a:t>
            </a:r>
          </a:p>
        </p:txBody>
      </p:sp>
      <p:sp>
        <p:nvSpPr>
          <p:cNvPr id="99" name="TextBox 98">
            <a:extLst>
              <a:ext uri="{FF2B5EF4-FFF2-40B4-BE49-F238E27FC236}">
                <a16:creationId xmlns:a16="http://schemas.microsoft.com/office/drawing/2014/main" id="{DECB840C-482E-1084-3EA9-37C909752E0A}"/>
              </a:ext>
            </a:extLst>
          </p:cNvPr>
          <p:cNvSpPr txBox="1"/>
          <p:nvPr/>
        </p:nvSpPr>
        <p:spPr>
          <a:xfrm>
            <a:off x="25725092" y="25334203"/>
            <a:ext cx="455764" cy="369332"/>
          </a:xfrm>
          <a:prstGeom prst="rect">
            <a:avLst/>
          </a:prstGeom>
          <a:noFill/>
        </p:spPr>
        <p:txBody>
          <a:bodyPr wrap="square" rtlCol="0">
            <a:spAutoFit/>
          </a:bodyPr>
          <a:lstStyle/>
          <a:p>
            <a:r>
              <a:rPr lang="en-US" sz="1800" dirty="0"/>
              <a:t>ac</a:t>
            </a:r>
          </a:p>
        </p:txBody>
      </p:sp>
      <p:sp>
        <p:nvSpPr>
          <p:cNvPr id="100" name="TextBox 99">
            <a:extLst>
              <a:ext uri="{FF2B5EF4-FFF2-40B4-BE49-F238E27FC236}">
                <a16:creationId xmlns:a16="http://schemas.microsoft.com/office/drawing/2014/main" id="{0C83C8F2-C42A-5B1E-AC9F-1769378DBD98}"/>
              </a:ext>
            </a:extLst>
          </p:cNvPr>
          <p:cNvSpPr txBox="1"/>
          <p:nvPr/>
        </p:nvSpPr>
        <p:spPr>
          <a:xfrm>
            <a:off x="27260139" y="25350938"/>
            <a:ext cx="364245" cy="369332"/>
          </a:xfrm>
          <a:prstGeom prst="rect">
            <a:avLst/>
          </a:prstGeom>
          <a:noFill/>
        </p:spPr>
        <p:txBody>
          <a:bodyPr wrap="square" rtlCol="0">
            <a:spAutoFit/>
          </a:bodyPr>
          <a:lstStyle/>
          <a:p>
            <a:r>
              <a:rPr lang="en-US" sz="1800" dirty="0"/>
              <a:t>d</a:t>
            </a:r>
          </a:p>
        </p:txBody>
      </p:sp>
      <p:sp>
        <p:nvSpPr>
          <p:cNvPr id="101" name="TextBox 100">
            <a:extLst>
              <a:ext uri="{FF2B5EF4-FFF2-40B4-BE49-F238E27FC236}">
                <a16:creationId xmlns:a16="http://schemas.microsoft.com/office/drawing/2014/main" id="{0C438C33-5B45-7956-E8CE-7F739BEC69FD}"/>
              </a:ext>
            </a:extLst>
          </p:cNvPr>
          <p:cNvSpPr txBox="1"/>
          <p:nvPr/>
        </p:nvSpPr>
        <p:spPr>
          <a:xfrm rot="16200000">
            <a:off x="20561185" y="26345323"/>
            <a:ext cx="1968497" cy="461665"/>
          </a:xfrm>
          <a:prstGeom prst="rect">
            <a:avLst/>
          </a:prstGeom>
          <a:solidFill>
            <a:schemeClr val="bg1"/>
          </a:solidFill>
        </p:spPr>
        <p:txBody>
          <a:bodyPr wrap="square" rtlCol="0">
            <a:spAutoFit/>
          </a:bodyPr>
          <a:lstStyle/>
          <a:p>
            <a:pPr algn="ctr"/>
            <a:r>
              <a:rPr lang="el-GR" sz="2400" b="1" dirty="0">
                <a:latin typeface="+mj-lt"/>
              </a:rPr>
              <a:t>δ</a:t>
            </a:r>
            <a:r>
              <a:rPr lang="en-US" sz="2400" b="1" baseline="30000" dirty="0">
                <a:latin typeface="+mj-lt"/>
              </a:rPr>
              <a:t>15</a:t>
            </a:r>
            <a:r>
              <a:rPr lang="en-US" sz="2400" b="1" dirty="0">
                <a:latin typeface="+mj-lt"/>
              </a:rPr>
              <a:t>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500" b="0" i="0" u="none" strike="noStrike" cap="none" normalizeH="0" baseline="0">
            <a:ln>
              <a:noFill/>
            </a:ln>
            <a:solidFill>
              <a:srgbClr val="000000"/>
            </a:solidFill>
            <a:effectLst/>
            <a:latin typeface="Microsoft Sans Serif"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500" b="0" i="0" u="none" strike="noStrike" cap="none" normalizeH="0" baseline="0">
            <a:ln>
              <a:noFill/>
            </a:ln>
            <a:solidFill>
              <a:srgbClr val="000000"/>
            </a:solidFill>
            <a:effectLst/>
            <a:latin typeface="Microsoft Sans Serif" charset="0"/>
            <a:ea typeface="ＭＳ Ｐゴシック"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20953</TotalTime>
  <Words>1110</Words>
  <Application>Microsoft Office PowerPoint</Application>
  <PresentationFormat>Custom</PresentationFormat>
  <Paragraphs>100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Microsoft Sans Serif</vt:lpstr>
      <vt:lpstr>Times</vt:lpstr>
      <vt:lpstr>Times New Roman</vt:lpstr>
      <vt:lpstr>Default Design</vt:lpstr>
      <vt:lpstr>PowerPoint Presentation</vt:lpstr>
    </vt:vector>
  </TitlesOfParts>
  <Company>GA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Horak</dc:creator>
  <cp:lastModifiedBy>Davenport, Grace Hopkins - davenpgh</cp:lastModifiedBy>
  <cp:revision>174</cp:revision>
  <cp:lastPrinted>2006-02-16T14:57:35Z</cp:lastPrinted>
  <dcterms:created xsi:type="dcterms:W3CDTF">2006-01-31T21:01:44Z</dcterms:created>
  <dcterms:modified xsi:type="dcterms:W3CDTF">2022-07-25T14:14:39Z</dcterms:modified>
</cp:coreProperties>
</file>